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8288000" cy="10287000"/>
  <p:notesSz cx="6858000" cy="9144000"/>
  <p:embeddedFontLst>
    <p:embeddedFont>
      <p:font typeface="Arial Black" panose="020B0A04020102020204" pitchFamily="34" charset="0"/>
      <p:bold r:id="rId17"/>
    </p:embeddedFont>
    <p:embeddedFont>
      <p:font typeface="Calibri" panose="020F0502020204030204" pitchFamily="34" charset="0"/>
      <p:regular r:id="rId18"/>
      <p:bold r:id="rId19"/>
      <p:italic r:id="rId20"/>
      <p:boldItalic r:id="rId21"/>
    </p:embeddedFont>
    <p:embeddedFont>
      <p:font typeface="Code Pro" panose="020B0604020202020204" charset="0"/>
      <p:regular r:id="rId22"/>
    </p:embeddedFont>
    <p:embeddedFont>
      <p:font typeface="Code Pro Bold" panose="020B0604020202020204" charset="0"/>
      <p:regular r:id="rId23"/>
      <p:bold r:id="rId24"/>
    </p:embeddedFont>
    <p:embeddedFont>
      <p:font typeface="Gagalin" panose="020B0604020202020204" charset="0"/>
      <p:regular r:id="rId25"/>
    </p:embeddedFont>
    <p:embeddedFont>
      <p:font typeface="Glacial Indifference" panose="020B0604020202020204" charset="0"/>
      <p:regular r:id="rId26"/>
    </p:embeddedFont>
    <p:embeddedFont>
      <p:font typeface="Glacial Indifference Bold" panose="020B0604020202020204" charset="0"/>
      <p:regular r:id="rId27"/>
      <p:bold r:id="rId28"/>
    </p:embeddedFont>
    <p:embeddedFont>
      <p:font typeface="Poppins Bold" panose="020B0604020202020204" charset="0"/>
      <p:regular r:id="rId29"/>
      <p:bold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2" d="100"/>
          <a:sy n="72" d="100"/>
        </p:scale>
        <p:origin x="65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1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3.svg"/></Relationships>
</file>

<file path=ppt/slides/_rels/slide4.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17" Type="http://schemas.openxmlformats.org/officeDocument/2006/relationships/image" Target="../media/image29.jpeg"/><Relationship Id="rId2" Type="http://schemas.openxmlformats.org/officeDocument/2006/relationships/image" Target="../media/image14.png"/><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6.svg"/></Relationships>
</file>

<file path=ppt/slides/_rels/slide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jpe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3" Type="http://schemas.openxmlformats.org/officeDocument/2006/relationships/image" Target="../media/image40.jpeg"/><Relationship Id="rId7" Type="http://schemas.openxmlformats.org/officeDocument/2006/relationships/image" Target="../media/image43.svg"/><Relationship Id="rId12" Type="http://schemas.openxmlformats.org/officeDocument/2006/relationships/image" Target="../media/image48.png"/><Relationship Id="rId2" Type="http://schemas.openxmlformats.org/officeDocument/2006/relationships/image" Target="../media/image39.jpeg"/><Relationship Id="rId16"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svg"/><Relationship Id="rId5" Type="http://schemas.openxmlformats.org/officeDocument/2006/relationships/image" Target="../media/image41.jpeg"/><Relationship Id="rId15" Type="http://schemas.openxmlformats.org/officeDocument/2006/relationships/image" Target="../media/image51.svg"/><Relationship Id="rId10" Type="http://schemas.openxmlformats.org/officeDocument/2006/relationships/image" Target="../media/image46.png"/><Relationship Id="rId4" Type="http://schemas.openxmlformats.org/officeDocument/2006/relationships/image" Target="../media/image27.png"/><Relationship Id="rId9" Type="http://schemas.openxmlformats.org/officeDocument/2006/relationships/image" Target="../media/image45.svg"/><Relationship Id="rId14" Type="http://schemas.openxmlformats.org/officeDocument/2006/relationships/image" Target="../media/image50.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54.svg"/><Relationship Id="rId3" Type="http://schemas.openxmlformats.org/officeDocument/2006/relationships/image" Target="../media/image26.svg"/><Relationship Id="rId7" Type="http://schemas.openxmlformats.org/officeDocument/2006/relationships/image" Target="../media/image20.svg"/><Relationship Id="rId12" Type="http://schemas.openxmlformats.org/officeDocument/2006/relationships/image" Target="../media/image53.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8.svg"/><Relationship Id="rId5" Type="http://schemas.openxmlformats.org/officeDocument/2006/relationships/image" Target="../media/image22.svg"/><Relationship Id="rId15" Type="http://schemas.openxmlformats.org/officeDocument/2006/relationships/image" Target="../media/image56.svg"/><Relationship Id="rId10" Type="http://schemas.openxmlformats.org/officeDocument/2006/relationships/image" Target="../media/image17.png"/><Relationship Id="rId4" Type="http://schemas.openxmlformats.org/officeDocument/2006/relationships/image" Target="../media/image21.png"/><Relationship Id="rId9" Type="http://schemas.openxmlformats.org/officeDocument/2006/relationships/image" Target="../media/image24.svg"/><Relationship Id="rId1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CB070"/>
        </a:solidFill>
        <a:effectLst/>
      </p:bgPr>
    </p:bg>
    <p:spTree>
      <p:nvGrpSpPr>
        <p:cNvPr id="1" name=""/>
        <p:cNvGrpSpPr/>
        <p:nvPr/>
      </p:nvGrpSpPr>
      <p:grpSpPr>
        <a:xfrm>
          <a:off x="0" y="0"/>
          <a:ext cx="0" cy="0"/>
          <a:chOff x="0" y="0"/>
          <a:chExt cx="0" cy="0"/>
        </a:xfrm>
      </p:grpSpPr>
      <p:grpSp>
        <p:nvGrpSpPr>
          <p:cNvPr id="2" name="Group 2"/>
          <p:cNvGrpSpPr/>
          <p:nvPr/>
        </p:nvGrpSpPr>
        <p:grpSpPr>
          <a:xfrm rot="-579656">
            <a:off x="-1285227" y="108612"/>
            <a:ext cx="10545580" cy="11555220"/>
            <a:chOff x="0" y="0"/>
            <a:chExt cx="14060773" cy="15406960"/>
          </a:xfrm>
        </p:grpSpPr>
        <p:pic>
          <p:nvPicPr>
            <p:cNvPr id="3" name="Picture 3"/>
            <p:cNvPicPr>
              <a:picLocks noChangeAspect="1"/>
            </p:cNvPicPr>
            <p:nvPr/>
          </p:nvPicPr>
          <p:blipFill>
            <a:blip r:embed="rId2"/>
            <a:srcRect l="19579" r="19579"/>
            <a:stretch>
              <a:fillRect/>
            </a:stretch>
          </p:blipFill>
          <p:spPr>
            <a:xfrm>
              <a:off x="0" y="0"/>
              <a:ext cx="14060773" cy="15406960"/>
            </a:xfrm>
            <a:prstGeom prst="rect">
              <a:avLst/>
            </a:prstGeom>
          </p:spPr>
        </p:pic>
      </p:grpSp>
      <p:grpSp>
        <p:nvGrpSpPr>
          <p:cNvPr id="4" name="Group 4"/>
          <p:cNvGrpSpPr/>
          <p:nvPr/>
        </p:nvGrpSpPr>
        <p:grpSpPr>
          <a:xfrm rot="-413588">
            <a:off x="4579498" y="9490534"/>
            <a:ext cx="14248800" cy="1806734"/>
            <a:chOff x="0" y="0"/>
            <a:chExt cx="4819964" cy="611167"/>
          </a:xfrm>
        </p:grpSpPr>
        <p:sp>
          <p:nvSpPr>
            <p:cNvPr id="5" name="Freeform 5"/>
            <p:cNvSpPr/>
            <p:nvPr/>
          </p:nvSpPr>
          <p:spPr>
            <a:xfrm>
              <a:off x="0" y="0"/>
              <a:ext cx="4819964" cy="611167"/>
            </a:xfrm>
            <a:custGeom>
              <a:avLst/>
              <a:gdLst/>
              <a:ahLst/>
              <a:cxnLst/>
              <a:rect l="l" t="t" r="r" b="b"/>
              <a:pathLst>
                <a:path w="4819964" h="611167">
                  <a:moveTo>
                    <a:pt x="0" y="0"/>
                  </a:moveTo>
                  <a:lnTo>
                    <a:pt x="4819964" y="0"/>
                  </a:lnTo>
                  <a:lnTo>
                    <a:pt x="4819964" y="611167"/>
                  </a:lnTo>
                  <a:lnTo>
                    <a:pt x="0" y="611167"/>
                  </a:lnTo>
                  <a:close/>
                </a:path>
              </a:pathLst>
            </a:custGeom>
            <a:solidFill>
              <a:srgbClr val="17284E"/>
            </a:solidFill>
          </p:spPr>
        </p:sp>
      </p:grpSp>
      <p:grpSp>
        <p:nvGrpSpPr>
          <p:cNvPr id="6" name="Group 6"/>
          <p:cNvGrpSpPr/>
          <p:nvPr/>
        </p:nvGrpSpPr>
        <p:grpSpPr>
          <a:xfrm rot="-413588">
            <a:off x="-1078595" y="-1223483"/>
            <a:ext cx="12626641" cy="1806734"/>
            <a:chOff x="0" y="0"/>
            <a:chExt cx="4271234" cy="611167"/>
          </a:xfrm>
        </p:grpSpPr>
        <p:sp>
          <p:nvSpPr>
            <p:cNvPr id="7" name="Freeform 7"/>
            <p:cNvSpPr/>
            <p:nvPr/>
          </p:nvSpPr>
          <p:spPr>
            <a:xfrm>
              <a:off x="0" y="0"/>
              <a:ext cx="4271234" cy="611167"/>
            </a:xfrm>
            <a:custGeom>
              <a:avLst/>
              <a:gdLst/>
              <a:ahLst/>
              <a:cxnLst/>
              <a:rect l="l" t="t" r="r" b="b"/>
              <a:pathLst>
                <a:path w="4271234" h="611167">
                  <a:moveTo>
                    <a:pt x="0" y="0"/>
                  </a:moveTo>
                  <a:lnTo>
                    <a:pt x="4271234" y="0"/>
                  </a:lnTo>
                  <a:lnTo>
                    <a:pt x="4271234" y="611167"/>
                  </a:lnTo>
                  <a:lnTo>
                    <a:pt x="0" y="611167"/>
                  </a:lnTo>
                  <a:close/>
                </a:path>
              </a:pathLst>
            </a:custGeom>
            <a:solidFill>
              <a:srgbClr val="0A1F41"/>
            </a:solidFill>
          </p:spPr>
        </p:sp>
      </p:grpSp>
      <p:grpSp>
        <p:nvGrpSpPr>
          <p:cNvPr id="8" name="Group 8"/>
          <p:cNvGrpSpPr/>
          <p:nvPr/>
        </p:nvGrpSpPr>
        <p:grpSpPr>
          <a:xfrm>
            <a:off x="10453659" y="4969570"/>
            <a:ext cx="5393609" cy="916652"/>
            <a:chOff x="0" y="0"/>
            <a:chExt cx="1598136" cy="271605"/>
          </a:xfrm>
        </p:grpSpPr>
        <p:sp>
          <p:nvSpPr>
            <p:cNvPr id="9" name="Freeform 9"/>
            <p:cNvSpPr/>
            <p:nvPr/>
          </p:nvSpPr>
          <p:spPr>
            <a:xfrm>
              <a:off x="0" y="0"/>
              <a:ext cx="1598136" cy="271605"/>
            </a:xfrm>
            <a:custGeom>
              <a:avLst/>
              <a:gdLst/>
              <a:ahLst/>
              <a:cxnLst/>
              <a:rect l="l" t="t" r="r" b="b"/>
              <a:pathLst>
                <a:path w="1598136" h="271605">
                  <a:moveTo>
                    <a:pt x="0" y="0"/>
                  </a:moveTo>
                  <a:lnTo>
                    <a:pt x="1598136" y="0"/>
                  </a:lnTo>
                  <a:lnTo>
                    <a:pt x="1598136" y="271605"/>
                  </a:lnTo>
                  <a:lnTo>
                    <a:pt x="0" y="271605"/>
                  </a:lnTo>
                  <a:close/>
                </a:path>
              </a:pathLst>
            </a:custGeom>
            <a:solidFill>
              <a:srgbClr val="0A1F41"/>
            </a:solidFill>
          </p:spPr>
        </p:sp>
      </p:grpSp>
      <p:grpSp>
        <p:nvGrpSpPr>
          <p:cNvPr id="10" name="Group 10"/>
          <p:cNvGrpSpPr/>
          <p:nvPr/>
        </p:nvGrpSpPr>
        <p:grpSpPr>
          <a:xfrm>
            <a:off x="10453659" y="2538101"/>
            <a:ext cx="5393609" cy="2086206"/>
            <a:chOff x="0" y="0"/>
            <a:chExt cx="1485966" cy="574760"/>
          </a:xfrm>
        </p:grpSpPr>
        <p:sp>
          <p:nvSpPr>
            <p:cNvPr id="11" name="Freeform 11"/>
            <p:cNvSpPr/>
            <p:nvPr/>
          </p:nvSpPr>
          <p:spPr>
            <a:xfrm>
              <a:off x="0" y="0"/>
              <a:ext cx="1485966" cy="574760"/>
            </a:xfrm>
            <a:custGeom>
              <a:avLst/>
              <a:gdLst/>
              <a:ahLst/>
              <a:cxnLst/>
              <a:rect l="l" t="t" r="r" b="b"/>
              <a:pathLst>
                <a:path w="1485966" h="574760">
                  <a:moveTo>
                    <a:pt x="0" y="0"/>
                  </a:moveTo>
                  <a:lnTo>
                    <a:pt x="1485966" y="0"/>
                  </a:lnTo>
                  <a:lnTo>
                    <a:pt x="1485966" y="574760"/>
                  </a:lnTo>
                  <a:lnTo>
                    <a:pt x="0" y="574760"/>
                  </a:lnTo>
                  <a:close/>
                </a:path>
              </a:pathLst>
            </a:custGeom>
            <a:solidFill>
              <a:srgbClr val="0A1F41"/>
            </a:solidFill>
          </p:spPr>
        </p:sp>
      </p:grpSp>
      <p:pic>
        <p:nvPicPr>
          <p:cNvPr id="12" name="Picture 12"/>
          <p:cNvPicPr>
            <a:picLocks noChangeAspect="1"/>
          </p:cNvPicPr>
          <p:nvPr/>
        </p:nvPicPr>
        <p:blipFill>
          <a:blip r:embed="rId3"/>
          <a:srcRect/>
          <a:stretch>
            <a:fillRect/>
          </a:stretch>
        </p:blipFill>
        <p:spPr>
          <a:xfrm>
            <a:off x="10847987" y="2735044"/>
            <a:ext cx="4604954" cy="1692321"/>
          </a:xfrm>
          <a:prstGeom prst="rect">
            <a:avLst/>
          </a:prstGeom>
        </p:spPr>
      </p:pic>
      <p:sp>
        <p:nvSpPr>
          <p:cNvPr id="13" name="TextBox 13"/>
          <p:cNvSpPr txBox="1"/>
          <p:nvPr/>
        </p:nvSpPr>
        <p:spPr>
          <a:xfrm>
            <a:off x="10894899" y="5103411"/>
            <a:ext cx="4578464" cy="546688"/>
          </a:xfrm>
          <a:prstGeom prst="rect">
            <a:avLst/>
          </a:prstGeom>
        </p:spPr>
        <p:txBody>
          <a:bodyPr wrap="square" lIns="0" tIns="0" rIns="0" bIns="0" rtlCol="0" anchor="t">
            <a:spAutoFit/>
          </a:bodyPr>
          <a:lstStyle/>
          <a:p>
            <a:pPr algn="ctr">
              <a:lnSpc>
                <a:spcPts val="4759"/>
              </a:lnSpc>
            </a:pPr>
            <a:r>
              <a:rPr lang="en-US" sz="3400" dirty="0">
                <a:solidFill>
                  <a:srgbClr val="FFFFFF"/>
                </a:solidFill>
                <a:latin typeface="Gagalin Bold"/>
              </a:rPr>
              <a:t>Seek Help Before Harm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7284E"/>
        </a:solidFill>
        <a:effectLst/>
      </p:bgPr>
    </p:bg>
    <p:spTree>
      <p:nvGrpSpPr>
        <p:cNvPr id="1" name=""/>
        <p:cNvGrpSpPr/>
        <p:nvPr/>
      </p:nvGrpSpPr>
      <p:grpSpPr>
        <a:xfrm>
          <a:off x="0" y="0"/>
          <a:ext cx="0" cy="0"/>
          <a:chOff x="0" y="0"/>
          <a:chExt cx="0" cy="0"/>
        </a:xfrm>
      </p:grpSpPr>
      <p:grpSp>
        <p:nvGrpSpPr>
          <p:cNvPr id="2" name="Group 2"/>
          <p:cNvGrpSpPr/>
          <p:nvPr/>
        </p:nvGrpSpPr>
        <p:grpSpPr>
          <a:xfrm>
            <a:off x="7920186" y="-1223814"/>
            <a:ext cx="2447628" cy="2447628"/>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CB070"/>
            </a:solidFill>
          </p:spPr>
        </p:sp>
      </p:grpSp>
      <p:grpSp>
        <p:nvGrpSpPr>
          <p:cNvPr id="4" name="Group 4"/>
          <p:cNvGrpSpPr/>
          <p:nvPr/>
        </p:nvGrpSpPr>
        <p:grpSpPr>
          <a:xfrm>
            <a:off x="-1223814" y="3919686"/>
            <a:ext cx="2447628" cy="2447628"/>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CB070"/>
            </a:solidFill>
          </p:spPr>
        </p:sp>
      </p:grpSp>
      <p:grpSp>
        <p:nvGrpSpPr>
          <p:cNvPr id="6" name="Group 6"/>
          <p:cNvGrpSpPr/>
          <p:nvPr/>
        </p:nvGrpSpPr>
        <p:grpSpPr>
          <a:xfrm>
            <a:off x="5966702" y="9063186"/>
            <a:ext cx="2447628" cy="2447628"/>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CB070"/>
            </a:solidFill>
          </p:spPr>
        </p:sp>
      </p:grpSp>
      <p:grpSp>
        <p:nvGrpSpPr>
          <p:cNvPr id="8" name="Group 8"/>
          <p:cNvGrpSpPr/>
          <p:nvPr/>
        </p:nvGrpSpPr>
        <p:grpSpPr>
          <a:xfrm>
            <a:off x="10367814" y="3063100"/>
            <a:ext cx="6198456" cy="2212607"/>
            <a:chOff x="0" y="0"/>
            <a:chExt cx="2326965" cy="830636"/>
          </a:xfrm>
        </p:grpSpPr>
        <p:sp>
          <p:nvSpPr>
            <p:cNvPr id="9" name="Freeform 9"/>
            <p:cNvSpPr/>
            <p:nvPr/>
          </p:nvSpPr>
          <p:spPr>
            <a:xfrm>
              <a:off x="0" y="0"/>
              <a:ext cx="2326965" cy="830636"/>
            </a:xfrm>
            <a:custGeom>
              <a:avLst/>
              <a:gdLst/>
              <a:ahLst/>
              <a:cxnLst/>
              <a:rect l="l" t="t" r="r" b="b"/>
              <a:pathLst>
                <a:path w="2326965" h="830636">
                  <a:moveTo>
                    <a:pt x="0" y="0"/>
                  </a:moveTo>
                  <a:lnTo>
                    <a:pt x="2326965" y="0"/>
                  </a:lnTo>
                  <a:lnTo>
                    <a:pt x="2326965" y="830636"/>
                  </a:lnTo>
                  <a:lnTo>
                    <a:pt x="0" y="830636"/>
                  </a:lnTo>
                  <a:close/>
                </a:path>
              </a:pathLst>
            </a:custGeom>
            <a:solidFill>
              <a:srgbClr val="4CB070"/>
            </a:solidFill>
          </p:spPr>
        </p:sp>
      </p:grpSp>
      <p:grpSp>
        <p:nvGrpSpPr>
          <p:cNvPr id="10" name="Group 10"/>
          <p:cNvGrpSpPr/>
          <p:nvPr/>
        </p:nvGrpSpPr>
        <p:grpSpPr>
          <a:xfrm>
            <a:off x="10367814" y="2684297"/>
            <a:ext cx="7682723" cy="1579674"/>
            <a:chOff x="0" y="0"/>
            <a:chExt cx="2884174" cy="593026"/>
          </a:xfrm>
        </p:grpSpPr>
        <p:sp>
          <p:nvSpPr>
            <p:cNvPr id="11" name="Freeform 11"/>
            <p:cNvSpPr/>
            <p:nvPr/>
          </p:nvSpPr>
          <p:spPr>
            <a:xfrm>
              <a:off x="0" y="0"/>
              <a:ext cx="2884174" cy="593026"/>
            </a:xfrm>
            <a:custGeom>
              <a:avLst/>
              <a:gdLst/>
              <a:ahLst/>
              <a:cxnLst/>
              <a:rect l="l" t="t" r="r" b="b"/>
              <a:pathLst>
                <a:path w="2884174" h="593026">
                  <a:moveTo>
                    <a:pt x="0" y="0"/>
                  </a:moveTo>
                  <a:lnTo>
                    <a:pt x="2884174" y="0"/>
                  </a:lnTo>
                  <a:lnTo>
                    <a:pt x="2884174" y="593026"/>
                  </a:lnTo>
                  <a:lnTo>
                    <a:pt x="0" y="593026"/>
                  </a:lnTo>
                  <a:close/>
                </a:path>
              </a:pathLst>
            </a:custGeom>
            <a:solidFill>
              <a:srgbClr val="4CB070"/>
            </a:solidFill>
          </p:spPr>
        </p:sp>
      </p:grpSp>
      <p:grpSp>
        <p:nvGrpSpPr>
          <p:cNvPr id="12" name="Group 12"/>
          <p:cNvGrpSpPr>
            <a:grpSpLocks noChangeAspect="1"/>
          </p:cNvGrpSpPr>
          <p:nvPr/>
        </p:nvGrpSpPr>
        <p:grpSpPr>
          <a:xfrm>
            <a:off x="1223814" y="244360"/>
            <a:ext cx="7070846" cy="9798281"/>
            <a:chOff x="0" y="0"/>
            <a:chExt cx="4734560" cy="6560820"/>
          </a:xfrm>
        </p:grpSpPr>
        <p:sp>
          <p:nvSpPr>
            <p:cNvPr id="13" name="Freeform 13"/>
            <p:cNvSpPr/>
            <p:nvPr/>
          </p:nvSpPr>
          <p:spPr>
            <a:xfrm>
              <a:off x="36830" y="50800"/>
              <a:ext cx="4645660" cy="6473190"/>
            </a:xfrm>
            <a:custGeom>
              <a:avLst/>
              <a:gdLst/>
              <a:ahLst/>
              <a:cxnLst/>
              <a:rect l="l" t="t" r="r" b="b"/>
              <a:pathLst>
                <a:path w="4645660" h="6473190">
                  <a:moveTo>
                    <a:pt x="4368800" y="0"/>
                  </a:moveTo>
                  <a:lnTo>
                    <a:pt x="276860" y="0"/>
                  </a:lnTo>
                  <a:cubicBezTo>
                    <a:pt x="124460" y="0"/>
                    <a:pt x="0" y="123190"/>
                    <a:pt x="0" y="276860"/>
                  </a:cubicBezTo>
                  <a:lnTo>
                    <a:pt x="0" y="6196330"/>
                  </a:lnTo>
                  <a:cubicBezTo>
                    <a:pt x="0" y="6350000"/>
                    <a:pt x="124460" y="6473190"/>
                    <a:pt x="276860" y="6473190"/>
                  </a:cubicBezTo>
                  <a:lnTo>
                    <a:pt x="4368800" y="6473190"/>
                  </a:lnTo>
                  <a:cubicBezTo>
                    <a:pt x="4522470" y="6473190"/>
                    <a:pt x="4645660" y="6348730"/>
                    <a:pt x="4645660" y="6196330"/>
                  </a:cubicBezTo>
                  <a:lnTo>
                    <a:pt x="4645660" y="276860"/>
                  </a:lnTo>
                  <a:cubicBezTo>
                    <a:pt x="4645660" y="123190"/>
                    <a:pt x="4522470" y="0"/>
                    <a:pt x="4368800" y="0"/>
                  </a:cubicBezTo>
                  <a:close/>
                  <a:moveTo>
                    <a:pt x="4425950" y="6156960"/>
                  </a:moveTo>
                  <a:cubicBezTo>
                    <a:pt x="4425950" y="6212840"/>
                    <a:pt x="4380230" y="6258560"/>
                    <a:pt x="4324350" y="6258560"/>
                  </a:cubicBezTo>
                  <a:lnTo>
                    <a:pt x="321310" y="6258560"/>
                  </a:lnTo>
                  <a:cubicBezTo>
                    <a:pt x="265430" y="6258560"/>
                    <a:pt x="219710" y="6212840"/>
                    <a:pt x="219710" y="6156960"/>
                  </a:cubicBezTo>
                  <a:lnTo>
                    <a:pt x="219710" y="316230"/>
                  </a:lnTo>
                  <a:cubicBezTo>
                    <a:pt x="219710" y="260350"/>
                    <a:pt x="265430" y="214630"/>
                    <a:pt x="321310" y="214630"/>
                  </a:cubicBezTo>
                  <a:lnTo>
                    <a:pt x="4325620" y="214630"/>
                  </a:lnTo>
                  <a:cubicBezTo>
                    <a:pt x="4381500" y="214630"/>
                    <a:pt x="4427220" y="260350"/>
                    <a:pt x="4427220" y="316230"/>
                  </a:cubicBezTo>
                  <a:lnTo>
                    <a:pt x="4427220" y="6156960"/>
                  </a:lnTo>
                  <a:close/>
                </a:path>
              </a:pathLst>
            </a:custGeom>
            <a:solidFill>
              <a:srgbClr val="010101"/>
            </a:solidFill>
          </p:spPr>
        </p:sp>
        <p:sp>
          <p:nvSpPr>
            <p:cNvPr id="14" name="Freeform 14"/>
            <p:cNvSpPr/>
            <p:nvPr/>
          </p:nvSpPr>
          <p:spPr>
            <a:xfrm>
              <a:off x="0" y="16511"/>
              <a:ext cx="4716780" cy="6544310"/>
            </a:xfrm>
            <a:custGeom>
              <a:avLst/>
              <a:gdLst/>
              <a:ahLst/>
              <a:cxnLst/>
              <a:rect l="l" t="t" r="r" b="b"/>
              <a:pathLst>
                <a:path w="4716780" h="6544310">
                  <a:moveTo>
                    <a:pt x="4395470" y="36829"/>
                  </a:moveTo>
                  <a:cubicBezTo>
                    <a:pt x="4552950" y="36829"/>
                    <a:pt x="4681220" y="165099"/>
                    <a:pt x="4681220" y="322579"/>
                  </a:cubicBezTo>
                  <a:lnTo>
                    <a:pt x="4681220" y="6222999"/>
                  </a:lnTo>
                  <a:cubicBezTo>
                    <a:pt x="4681220" y="6380479"/>
                    <a:pt x="4552950" y="6508750"/>
                    <a:pt x="4395470" y="6508750"/>
                  </a:cubicBezTo>
                  <a:lnTo>
                    <a:pt x="321310" y="6508750"/>
                  </a:lnTo>
                  <a:cubicBezTo>
                    <a:pt x="163830" y="6508750"/>
                    <a:pt x="35560" y="6380480"/>
                    <a:pt x="35560" y="6223000"/>
                  </a:cubicBezTo>
                  <a:lnTo>
                    <a:pt x="35560" y="322580"/>
                  </a:lnTo>
                  <a:cubicBezTo>
                    <a:pt x="35560" y="165100"/>
                    <a:pt x="163830" y="36830"/>
                    <a:pt x="321310" y="36830"/>
                  </a:cubicBezTo>
                  <a:lnTo>
                    <a:pt x="4395470" y="36830"/>
                  </a:lnTo>
                  <a:moveTo>
                    <a:pt x="4395470" y="0"/>
                  </a:moveTo>
                  <a:lnTo>
                    <a:pt x="321310" y="0"/>
                  </a:lnTo>
                  <a:cubicBezTo>
                    <a:pt x="143510" y="0"/>
                    <a:pt x="0" y="144780"/>
                    <a:pt x="0" y="322580"/>
                  </a:cubicBezTo>
                  <a:lnTo>
                    <a:pt x="0" y="6223000"/>
                  </a:lnTo>
                  <a:cubicBezTo>
                    <a:pt x="0" y="6400800"/>
                    <a:pt x="143510" y="6544309"/>
                    <a:pt x="321310" y="6544309"/>
                  </a:cubicBezTo>
                  <a:lnTo>
                    <a:pt x="4395470" y="6544309"/>
                  </a:lnTo>
                  <a:cubicBezTo>
                    <a:pt x="4573270" y="6544309"/>
                    <a:pt x="4716780" y="6400800"/>
                    <a:pt x="4716780" y="6223000"/>
                  </a:cubicBezTo>
                  <a:lnTo>
                    <a:pt x="4716780" y="322580"/>
                  </a:lnTo>
                  <a:cubicBezTo>
                    <a:pt x="4716780" y="144780"/>
                    <a:pt x="4573270" y="0"/>
                    <a:pt x="4395470" y="0"/>
                  </a:cubicBezTo>
                  <a:close/>
                </a:path>
              </a:pathLst>
            </a:custGeom>
            <a:solidFill>
              <a:srgbClr val="E9E8E9"/>
            </a:solidFill>
          </p:spPr>
        </p:sp>
        <p:sp>
          <p:nvSpPr>
            <p:cNvPr id="15" name="Freeform 15"/>
            <p:cNvSpPr/>
            <p:nvPr/>
          </p:nvSpPr>
          <p:spPr>
            <a:xfrm>
              <a:off x="256540" y="265430"/>
              <a:ext cx="4207510" cy="6043930"/>
            </a:xfrm>
            <a:custGeom>
              <a:avLst/>
              <a:gdLst/>
              <a:ahLst/>
              <a:cxnLst/>
              <a:rect l="l" t="t" r="r" b="b"/>
              <a:pathLst>
                <a:path w="4207510" h="6043930">
                  <a:moveTo>
                    <a:pt x="4206240" y="5942330"/>
                  </a:moveTo>
                  <a:cubicBezTo>
                    <a:pt x="4206240" y="5998210"/>
                    <a:pt x="4160520" y="6043930"/>
                    <a:pt x="4104640" y="6043930"/>
                  </a:cubicBezTo>
                  <a:lnTo>
                    <a:pt x="101600" y="6043930"/>
                  </a:lnTo>
                  <a:cubicBezTo>
                    <a:pt x="45720" y="6043930"/>
                    <a:pt x="0" y="5998210"/>
                    <a:pt x="0" y="5942330"/>
                  </a:cubicBezTo>
                  <a:lnTo>
                    <a:pt x="0" y="101600"/>
                  </a:lnTo>
                  <a:cubicBezTo>
                    <a:pt x="0" y="45720"/>
                    <a:pt x="45720" y="0"/>
                    <a:pt x="101600" y="0"/>
                  </a:cubicBezTo>
                  <a:lnTo>
                    <a:pt x="4105910" y="0"/>
                  </a:lnTo>
                  <a:cubicBezTo>
                    <a:pt x="4161790" y="0"/>
                    <a:pt x="4207510" y="45720"/>
                    <a:pt x="4207510" y="101600"/>
                  </a:cubicBezTo>
                  <a:lnTo>
                    <a:pt x="4207510" y="5942330"/>
                  </a:lnTo>
                  <a:close/>
                </a:path>
              </a:pathLst>
            </a:custGeom>
            <a:blipFill>
              <a:blip r:embed="rId2"/>
              <a:stretch>
                <a:fillRect l="5418" t="826" r="5713" b="613"/>
              </a:stretch>
            </a:blipFill>
          </p:spPr>
        </p:sp>
        <p:sp>
          <p:nvSpPr>
            <p:cNvPr id="16" name="Freeform 16"/>
            <p:cNvSpPr/>
            <p:nvPr/>
          </p:nvSpPr>
          <p:spPr>
            <a:xfrm>
              <a:off x="1951378" y="120589"/>
              <a:ext cx="79963" cy="76322"/>
            </a:xfrm>
            <a:custGeom>
              <a:avLst/>
              <a:gdLst/>
              <a:ahLst/>
              <a:cxnLst/>
              <a:rect l="l" t="t" r="r" b="b"/>
              <a:pathLst>
                <a:path w="79963" h="76322">
                  <a:moveTo>
                    <a:pt x="39982" y="61"/>
                  </a:moveTo>
                  <a:cubicBezTo>
                    <a:pt x="26330" y="0"/>
                    <a:pt x="13688" y="7248"/>
                    <a:pt x="6844" y="19062"/>
                  </a:cubicBezTo>
                  <a:cubicBezTo>
                    <a:pt x="0" y="30875"/>
                    <a:pt x="0" y="45447"/>
                    <a:pt x="6844" y="57260"/>
                  </a:cubicBezTo>
                  <a:cubicBezTo>
                    <a:pt x="13688" y="69074"/>
                    <a:pt x="26330" y="76322"/>
                    <a:pt x="39982" y="76261"/>
                  </a:cubicBezTo>
                  <a:cubicBezTo>
                    <a:pt x="53634" y="76322"/>
                    <a:pt x="66276" y="69074"/>
                    <a:pt x="73120" y="57260"/>
                  </a:cubicBezTo>
                  <a:cubicBezTo>
                    <a:pt x="79964" y="45447"/>
                    <a:pt x="79964" y="30875"/>
                    <a:pt x="73120" y="19062"/>
                  </a:cubicBezTo>
                  <a:cubicBezTo>
                    <a:pt x="66276" y="7248"/>
                    <a:pt x="53634" y="0"/>
                    <a:pt x="39982" y="61"/>
                  </a:cubicBezTo>
                  <a:close/>
                </a:path>
              </a:pathLst>
            </a:custGeom>
            <a:solidFill>
              <a:srgbClr val="333333"/>
            </a:solidFill>
          </p:spPr>
        </p:sp>
        <p:sp>
          <p:nvSpPr>
            <p:cNvPr id="17" name="Freeform 17"/>
            <p:cNvSpPr/>
            <p:nvPr/>
          </p:nvSpPr>
          <p:spPr>
            <a:xfrm>
              <a:off x="2119473" y="104052"/>
              <a:ext cx="114614" cy="109395"/>
            </a:xfrm>
            <a:custGeom>
              <a:avLst/>
              <a:gdLst/>
              <a:ahLst/>
              <a:cxnLst/>
              <a:rect l="l" t="t" r="r" b="b"/>
              <a:pathLst>
                <a:path w="114614" h="109395">
                  <a:moveTo>
                    <a:pt x="57307" y="88"/>
                  </a:moveTo>
                  <a:cubicBezTo>
                    <a:pt x="37739" y="0"/>
                    <a:pt x="19619" y="10390"/>
                    <a:pt x="9809" y="27322"/>
                  </a:cubicBezTo>
                  <a:cubicBezTo>
                    <a:pt x="0" y="44255"/>
                    <a:pt x="0" y="65141"/>
                    <a:pt x="9809" y="82074"/>
                  </a:cubicBezTo>
                  <a:cubicBezTo>
                    <a:pt x="19619" y="99006"/>
                    <a:pt x="37739" y="109396"/>
                    <a:pt x="57307" y="109308"/>
                  </a:cubicBezTo>
                  <a:cubicBezTo>
                    <a:pt x="76875" y="109396"/>
                    <a:pt x="94995" y="99006"/>
                    <a:pt x="104804" y="82074"/>
                  </a:cubicBezTo>
                  <a:cubicBezTo>
                    <a:pt x="114614" y="65141"/>
                    <a:pt x="114614" y="44255"/>
                    <a:pt x="104804" y="27322"/>
                  </a:cubicBezTo>
                  <a:cubicBezTo>
                    <a:pt x="94995" y="10390"/>
                    <a:pt x="76875" y="0"/>
                    <a:pt x="57307" y="88"/>
                  </a:cubicBezTo>
                  <a:close/>
                </a:path>
              </a:pathLst>
            </a:custGeom>
            <a:solidFill>
              <a:srgbClr val="333333"/>
            </a:solidFill>
          </p:spPr>
        </p:sp>
        <p:sp>
          <p:nvSpPr>
            <p:cNvPr id="18" name="Freeform 18"/>
            <p:cNvSpPr/>
            <p:nvPr/>
          </p:nvSpPr>
          <p:spPr>
            <a:xfrm>
              <a:off x="2328944" y="128221"/>
              <a:ext cx="63971" cy="61058"/>
            </a:xfrm>
            <a:custGeom>
              <a:avLst/>
              <a:gdLst/>
              <a:ahLst/>
              <a:cxnLst/>
              <a:rect l="l" t="t" r="r" b="b"/>
              <a:pathLst>
                <a:path w="63971" h="61058">
                  <a:moveTo>
                    <a:pt x="31986" y="49"/>
                  </a:moveTo>
                  <a:cubicBezTo>
                    <a:pt x="21064" y="0"/>
                    <a:pt x="10951" y="5799"/>
                    <a:pt x="5476" y="15250"/>
                  </a:cubicBezTo>
                  <a:cubicBezTo>
                    <a:pt x="0" y="24700"/>
                    <a:pt x="0" y="36358"/>
                    <a:pt x="5476" y="45808"/>
                  </a:cubicBezTo>
                  <a:cubicBezTo>
                    <a:pt x="10951" y="55259"/>
                    <a:pt x="21064" y="61058"/>
                    <a:pt x="31986" y="61009"/>
                  </a:cubicBezTo>
                  <a:cubicBezTo>
                    <a:pt x="42908" y="61058"/>
                    <a:pt x="53021" y="55259"/>
                    <a:pt x="58496" y="45808"/>
                  </a:cubicBezTo>
                  <a:cubicBezTo>
                    <a:pt x="63971" y="36358"/>
                    <a:pt x="63971" y="24700"/>
                    <a:pt x="58496" y="15250"/>
                  </a:cubicBezTo>
                  <a:cubicBezTo>
                    <a:pt x="53021" y="5799"/>
                    <a:pt x="42908" y="0"/>
                    <a:pt x="31986" y="49"/>
                  </a:cubicBezTo>
                  <a:close/>
                </a:path>
              </a:pathLst>
            </a:custGeom>
            <a:solidFill>
              <a:srgbClr val="333333"/>
            </a:solidFill>
          </p:spPr>
        </p:sp>
        <p:sp>
          <p:nvSpPr>
            <p:cNvPr id="19" name="Freeform 19"/>
            <p:cNvSpPr/>
            <p:nvPr/>
          </p:nvSpPr>
          <p:spPr>
            <a:xfrm>
              <a:off x="2346270" y="144758"/>
              <a:ext cx="29320" cy="27985"/>
            </a:xfrm>
            <a:custGeom>
              <a:avLst/>
              <a:gdLst/>
              <a:ahLst/>
              <a:cxnLst/>
              <a:rect l="l" t="t" r="r" b="b"/>
              <a:pathLst>
                <a:path w="29320" h="27985">
                  <a:moveTo>
                    <a:pt x="14660" y="22"/>
                  </a:moveTo>
                  <a:cubicBezTo>
                    <a:pt x="9654" y="0"/>
                    <a:pt x="5019" y="2657"/>
                    <a:pt x="2509" y="6989"/>
                  </a:cubicBezTo>
                  <a:cubicBezTo>
                    <a:pt x="0" y="11320"/>
                    <a:pt x="0" y="16664"/>
                    <a:pt x="2509" y="20995"/>
                  </a:cubicBezTo>
                  <a:cubicBezTo>
                    <a:pt x="5019" y="25327"/>
                    <a:pt x="9654" y="27984"/>
                    <a:pt x="14660" y="27962"/>
                  </a:cubicBezTo>
                  <a:cubicBezTo>
                    <a:pt x="19666" y="27984"/>
                    <a:pt x="24301" y="25327"/>
                    <a:pt x="26811" y="20995"/>
                  </a:cubicBezTo>
                  <a:cubicBezTo>
                    <a:pt x="29320" y="16664"/>
                    <a:pt x="29320" y="11320"/>
                    <a:pt x="26811" y="6989"/>
                  </a:cubicBezTo>
                  <a:cubicBezTo>
                    <a:pt x="24301" y="2657"/>
                    <a:pt x="19666" y="0"/>
                    <a:pt x="14660" y="22"/>
                  </a:cubicBezTo>
                  <a:close/>
                </a:path>
              </a:pathLst>
            </a:custGeom>
            <a:solidFill>
              <a:srgbClr val="E9E8E9"/>
            </a:solidFill>
          </p:spPr>
        </p:sp>
        <p:sp>
          <p:nvSpPr>
            <p:cNvPr id="20" name="Freeform 20"/>
            <p:cNvSpPr/>
            <p:nvPr/>
          </p:nvSpPr>
          <p:spPr>
            <a:xfrm>
              <a:off x="2344044" y="144768"/>
              <a:ext cx="15993" cy="15264"/>
            </a:xfrm>
            <a:custGeom>
              <a:avLst/>
              <a:gdLst/>
              <a:ahLst/>
              <a:cxnLst/>
              <a:rect l="l" t="t" r="r" b="b"/>
              <a:pathLst>
                <a:path w="15993" h="15264">
                  <a:moveTo>
                    <a:pt x="7996" y="12"/>
                  </a:moveTo>
                  <a:cubicBezTo>
                    <a:pt x="5266" y="0"/>
                    <a:pt x="2737" y="1449"/>
                    <a:pt x="1368" y="3812"/>
                  </a:cubicBezTo>
                  <a:cubicBezTo>
                    <a:pt x="0" y="6175"/>
                    <a:pt x="0" y="9089"/>
                    <a:pt x="1368" y="11452"/>
                  </a:cubicBezTo>
                  <a:cubicBezTo>
                    <a:pt x="2737" y="13815"/>
                    <a:pt x="5266" y="15264"/>
                    <a:pt x="7996" y="15252"/>
                  </a:cubicBezTo>
                  <a:cubicBezTo>
                    <a:pt x="10726" y="15264"/>
                    <a:pt x="13255" y="13815"/>
                    <a:pt x="14623" y="11452"/>
                  </a:cubicBezTo>
                  <a:cubicBezTo>
                    <a:pt x="15992" y="9089"/>
                    <a:pt x="15992" y="6175"/>
                    <a:pt x="14623" y="3812"/>
                  </a:cubicBezTo>
                  <a:cubicBezTo>
                    <a:pt x="13255" y="1449"/>
                    <a:pt x="10726" y="0"/>
                    <a:pt x="7996" y="12"/>
                  </a:cubicBezTo>
                  <a:close/>
                </a:path>
              </a:pathLst>
            </a:custGeom>
            <a:solidFill>
              <a:srgbClr val="010101"/>
            </a:solidFill>
          </p:spPr>
        </p:sp>
        <p:sp>
          <p:nvSpPr>
            <p:cNvPr id="21" name="Freeform 21"/>
            <p:cNvSpPr/>
            <p:nvPr/>
          </p:nvSpPr>
          <p:spPr>
            <a:xfrm>
              <a:off x="4716780" y="534670"/>
              <a:ext cx="19050" cy="278130"/>
            </a:xfrm>
            <a:custGeom>
              <a:avLst/>
              <a:gdLst/>
              <a:ahLst/>
              <a:cxnLst/>
              <a:rect l="l" t="t" r="r" b="b"/>
              <a:pathLst>
                <a:path w="19050" h="278130">
                  <a:moveTo>
                    <a:pt x="0" y="0"/>
                  </a:moveTo>
                  <a:lnTo>
                    <a:pt x="0" y="278130"/>
                  </a:lnTo>
                  <a:cubicBezTo>
                    <a:pt x="19050" y="278130"/>
                    <a:pt x="16510" y="262890"/>
                    <a:pt x="16510" y="243840"/>
                  </a:cubicBezTo>
                  <a:lnTo>
                    <a:pt x="16510" y="35560"/>
                  </a:lnTo>
                  <a:cubicBezTo>
                    <a:pt x="16510" y="16510"/>
                    <a:pt x="19050" y="0"/>
                    <a:pt x="0" y="0"/>
                  </a:cubicBezTo>
                  <a:close/>
                </a:path>
              </a:pathLst>
            </a:custGeom>
            <a:solidFill>
              <a:srgbClr val="BCBCBB"/>
            </a:solidFill>
          </p:spPr>
        </p:sp>
        <p:sp>
          <p:nvSpPr>
            <p:cNvPr id="22" name="Freeform 22"/>
            <p:cNvSpPr/>
            <p:nvPr/>
          </p:nvSpPr>
          <p:spPr>
            <a:xfrm>
              <a:off x="4716780" y="861060"/>
              <a:ext cx="19050" cy="278130"/>
            </a:xfrm>
            <a:custGeom>
              <a:avLst/>
              <a:gdLst/>
              <a:ahLst/>
              <a:cxnLst/>
              <a:rect l="l" t="t" r="r" b="b"/>
              <a:pathLst>
                <a:path w="19050" h="278130">
                  <a:moveTo>
                    <a:pt x="0" y="0"/>
                  </a:moveTo>
                  <a:lnTo>
                    <a:pt x="0" y="278130"/>
                  </a:lnTo>
                  <a:cubicBezTo>
                    <a:pt x="19050" y="278130"/>
                    <a:pt x="16510" y="262890"/>
                    <a:pt x="16510" y="243840"/>
                  </a:cubicBezTo>
                  <a:lnTo>
                    <a:pt x="16510" y="35560"/>
                  </a:lnTo>
                  <a:cubicBezTo>
                    <a:pt x="16510" y="16510"/>
                    <a:pt x="19050" y="0"/>
                    <a:pt x="0" y="0"/>
                  </a:cubicBezTo>
                  <a:close/>
                </a:path>
              </a:pathLst>
            </a:custGeom>
            <a:solidFill>
              <a:srgbClr val="BCBCBB"/>
            </a:solidFill>
          </p:spPr>
        </p:sp>
        <p:sp>
          <p:nvSpPr>
            <p:cNvPr id="23" name="Freeform 23"/>
            <p:cNvSpPr/>
            <p:nvPr/>
          </p:nvSpPr>
          <p:spPr>
            <a:xfrm>
              <a:off x="4064000" y="-2540"/>
              <a:ext cx="320040" cy="19050"/>
            </a:xfrm>
            <a:custGeom>
              <a:avLst/>
              <a:gdLst/>
              <a:ahLst/>
              <a:cxnLst/>
              <a:rect l="l" t="t" r="r" b="b"/>
              <a:pathLst>
                <a:path w="320040" h="19050">
                  <a:moveTo>
                    <a:pt x="0" y="19050"/>
                  </a:moveTo>
                  <a:lnTo>
                    <a:pt x="320040" y="19050"/>
                  </a:lnTo>
                  <a:cubicBezTo>
                    <a:pt x="320040" y="0"/>
                    <a:pt x="304800" y="2540"/>
                    <a:pt x="285750" y="2540"/>
                  </a:cubicBezTo>
                  <a:lnTo>
                    <a:pt x="34290" y="2540"/>
                  </a:lnTo>
                  <a:cubicBezTo>
                    <a:pt x="15240" y="2540"/>
                    <a:pt x="0" y="0"/>
                    <a:pt x="0" y="19050"/>
                  </a:cubicBezTo>
                  <a:close/>
                </a:path>
              </a:pathLst>
            </a:custGeom>
            <a:solidFill>
              <a:srgbClr val="BCBCBB"/>
            </a:solidFill>
          </p:spPr>
        </p:sp>
      </p:grpSp>
      <p:sp>
        <p:nvSpPr>
          <p:cNvPr id="24" name="TextBox 24"/>
          <p:cNvSpPr txBox="1"/>
          <p:nvPr/>
        </p:nvSpPr>
        <p:spPr>
          <a:xfrm>
            <a:off x="10800145" y="2995761"/>
            <a:ext cx="6459155" cy="1838325"/>
          </a:xfrm>
          <a:prstGeom prst="rect">
            <a:avLst/>
          </a:prstGeom>
        </p:spPr>
        <p:txBody>
          <a:bodyPr lIns="0" tIns="0" rIns="0" bIns="0" rtlCol="0" anchor="t">
            <a:spAutoFit/>
          </a:bodyPr>
          <a:lstStyle/>
          <a:p>
            <a:pPr>
              <a:lnSpc>
                <a:spcPts val="7200"/>
              </a:lnSpc>
            </a:pPr>
            <a:r>
              <a:rPr lang="en-US" sz="6000">
                <a:solidFill>
                  <a:srgbClr val="FFFFFF"/>
                </a:solidFill>
                <a:latin typeface="Gagalin"/>
              </a:rPr>
              <a:t>Safe2Help IL</a:t>
            </a:r>
          </a:p>
          <a:p>
            <a:pPr>
              <a:lnSpc>
                <a:spcPts val="7200"/>
              </a:lnSpc>
            </a:pPr>
            <a:r>
              <a:rPr lang="en-US" sz="6000">
                <a:solidFill>
                  <a:srgbClr val="FFFFFF"/>
                </a:solidFill>
                <a:latin typeface="Gagalin"/>
              </a:rPr>
              <a:t>Reporting Form</a:t>
            </a:r>
          </a:p>
        </p:txBody>
      </p:sp>
      <p:grpSp>
        <p:nvGrpSpPr>
          <p:cNvPr id="25" name="Group 25"/>
          <p:cNvGrpSpPr/>
          <p:nvPr/>
        </p:nvGrpSpPr>
        <p:grpSpPr>
          <a:xfrm>
            <a:off x="11410968" y="5687325"/>
            <a:ext cx="4112149" cy="1596605"/>
            <a:chOff x="0" y="0"/>
            <a:chExt cx="5482865" cy="2128806"/>
          </a:xfrm>
        </p:grpSpPr>
        <p:sp>
          <p:nvSpPr>
            <p:cNvPr id="26" name="TextBox 26"/>
            <p:cNvSpPr txBox="1"/>
            <p:nvPr/>
          </p:nvSpPr>
          <p:spPr>
            <a:xfrm>
              <a:off x="0" y="1601121"/>
              <a:ext cx="5482865" cy="527685"/>
            </a:xfrm>
            <a:prstGeom prst="rect">
              <a:avLst/>
            </a:prstGeom>
          </p:spPr>
          <p:txBody>
            <a:bodyPr lIns="0" tIns="0" rIns="0" bIns="0" rtlCol="0" anchor="t">
              <a:spAutoFit/>
            </a:bodyPr>
            <a:lstStyle/>
            <a:p>
              <a:pPr>
                <a:lnSpc>
                  <a:spcPts val="3120"/>
                </a:lnSpc>
              </a:pPr>
              <a:endParaRPr/>
            </a:p>
          </p:txBody>
        </p:sp>
        <p:sp>
          <p:nvSpPr>
            <p:cNvPr id="27" name="TextBox 27"/>
            <p:cNvSpPr txBox="1"/>
            <p:nvPr/>
          </p:nvSpPr>
          <p:spPr>
            <a:xfrm>
              <a:off x="127087" y="-9525"/>
              <a:ext cx="5355778" cy="1228725"/>
            </a:xfrm>
            <a:prstGeom prst="rect">
              <a:avLst/>
            </a:prstGeom>
          </p:spPr>
          <p:txBody>
            <a:bodyPr lIns="0" tIns="0" rIns="0" bIns="0" rtlCol="0" anchor="t">
              <a:spAutoFit/>
            </a:bodyPr>
            <a:lstStyle/>
            <a:p>
              <a:pPr>
                <a:lnSpc>
                  <a:spcPts val="3600"/>
                </a:lnSpc>
              </a:pPr>
              <a:r>
                <a:rPr lang="en-US" sz="3000">
                  <a:solidFill>
                    <a:srgbClr val="4CB070"/>
                  </a:solidFill>
                  <a:latin typeface="Poppins Bold"/>
                </a:rPr>
                <a:t>Web &amp; Mobile App Reporting Form</a:t>
              </a:r>
            </a:p>
          </p:txBody>
        </p:sp>
      </p:grpSp>
      <p:sp>
        <p:nvSpPr>
          <p:cNvPr id="28" name="TextBox 28"/>
          <p:cNvSpPr txBox="1"/>
          <p:nvPr/>
        </p:nvSpPr>
        <p:spPr>
          <a:xfrm>
            <a:off x="562868" y="9482639"/>
            <a:ext cx="6708279" cy="312420"/>
          </a:xfrm>
          <a:prstGeom prst="rect">
            <a:avLst/>
          </a:prstGeom>
        </p:spPr>
        <p:txBody>
          <a:bodyPr lIns="0" tIns="0" rIns="0" bIns="0" rtlCol="0" anchor="t">
            <a:spAutoFit/>
          </a:bodyPr>
          <a:lstStyle/>
          <a:p>
            <a:pPr>
              <a:lnSpc>
                <a:spcPts val="2520"/>
              </a:lnSpc>
              <a:spcBef>
                <a:spcPct val="0"/>
              </a:spcBef>
            </a:pPr>
            <a:r>
              <a:rPr lang="en-US" sz="1800">
                <a:solidFill>
                  <a:srgbClr val="0A1F41"/>
                </a:solidFill>
                <a:latin typeface="Glacial Indifference Bold"/>
              </a:rPr>
              <a:t>W</a:t>
            </a:r>
            <a:r>
              <a:rPr lang="en-US" sz="1800">
                <a:solidFill>
                  <a:srgbClr val="4CB070"/>
                </a:solidFill>
                <a:latin typeface="Glacial Indifference Bold"/>
              </a:rPr>
              <a:t>WW.SAFE2HELPIL.COM</a:t>
            </a:r>
          </a:p>
        </p:txBody>
      </p:sp>
      <p:sp>
        <p:nvSpPr>
          <p:cNvPr id="29" name="TextBox 29"/>
          <p:cNvSpPr txBox="1"/>
          <p:nvPr/>
        </p:nvSpPr>
        <p:spPr>
          <a:xfrm>
            <a:off x="11081196" y="9447397"/>
            <a:ext cx="6708279" cy="306705"/>
          </a:xfrm>
          <a:prstGeom prst="rect">
            <a:avLst/>
          </a:prstGeom>
        </p:spPr>
        <p:txBody>
          <a:bodyPr lIns="0" tIns="0" rIns="0" bIns="0" rtlCol="0" anchor="t">
            <a:spAutoFit/>
          </a:bodyPr>
          <a:lstStyle/>
          <a:p>
            <a:pPr algn="r">
              <a:lnSpc>
                <a:spcPts val="2520"/>
              </a:lnSpc>
              <a:spcBef>
                <a:spcPct val="0"/>
              </a:spcBef>
            </a:pPr>
            <a:r>
              <a:rPr lang="en-US" sz="1800">
                <a:solidFill>
                  <a:srgbClr val="FFFFFF"/>
                </a:solidFill>
                <a:latin typeface="Glacial Indifference Bold"/>
              </a:rPr>
              <a:t>INFO@SAFE2HELPIL.COM</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CB070"/>
        </a:solidFill>
        <a:effectLst/>
      </p:bgPr>
    </p:bg>
    <p:spTree>
      <p:nvGrpSpPr>
        <p:cNvPr id="1" name=""/>
        <p:cNvGrpSpPr/>
        <p:nvPr/>
      </p:nvGrpSpPr>
      <p:grpSpPr>
        <a:xfrm>
          <a:off x="0" y="0"/>
          <a:ext cx="0" cy="0"/>
          <a:chOff x="0" y="0"/>
          <a:chExt cx="0" cy="0"/>
        </a:xfrm>
      </p:grpSpPr>
      <p:grpSp>
        <p:nvGrpSpPr>
          <p:cNvPr id="2" name="Group 2"/>
          <p:cNvGrpSpPr/>
          <p:nvPr/>
        </p:nvGrpSpPr>
        <p:grpSpPr>
          <a:xfrm>
            <a:off x="8036415" y="1480227"/>
            <a:ext cx="2001833" cy="558559"/>
            <a:chOff x="0" y="0"/>
            <a:chExt cx="2669111" cy="744745"/>
          </a:xfrm>
        </p:grpSpPr>
        <p:grpSp>
          <p:nvGrpSpPr>
            <p:cNvPr id="3" name="Group 3"/>
            <p:cNvGrpSpPr/>
            <p:nvPr/>
          </p:nvGrpSpPr>
          <p:grpSpPr>
            <a:xfrm rot="5400000">
              <a:off x="81344" y="-81344"/>
              <a:ext cx="744745" cy="907433"/>
              <a:chOff x="0" y="0"/>
              <a:chExt cx="2354580" cy="2868930"/>
            </a:xfrm>
          </p:grpSpPr>
          <p:sp>
            <p:nvSpPr>
              <p:cNvPr id="4" name="Freeform 4"/>
              <p:cNvSpPr/>
              <p:nvPr/>
            </p:nvSpPr>
            <p:spPr>
              <a:xfrm>
                <a:off x="0" y="0"/>
                <a:ext cx="2353310" cy="2868930"/>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p:spPr>
          </p:sp>
        </p:grpSp>
        <p:grpSp>
          <p:nvGrpSpPr>
            <p:cNvPr id="5" name="Group 5"/>
            <p:cNvGrpSpPr/>
            <p:nvPr/>
          </p:nvGrpSpPr>
          <p:grpSpPr>
            <a:xfrm rot="-5400000">
              <a:off x="1843022" y="-81344"/>
              <a:ext cx="744745" cy="907433"/>
              <a:chOff x="0" y="0"/>
              <a:chExt cx="2354580" cy="2868930"/>
            </a:xfrm>
          </p:grpSpPr>
          <p:sp>
            <p:nvSpPr>
              <p:cNvPr id="6" name="Freeform 6"/>
              <p:cNvSpPr/>
              <p:nvPr/>
            </p:nvSpPr>
            <p:spPr>
              <a:xfrm>
                <a:off x="0" y="0"/>
                <a:ext cx="2353310" cy="2868930"/>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p:spPr>
          </p:sp>
        </p:grpSp>
        <p:grpSp>
          <p:nvGrpSpPr>
            <p:cNvPr id="7" name="Group 7"/>
            <p:cNvGrpSpPr/>
            <p:nvPr/>
          </p:nvGrpSpPr>
          <p:grpSpPr>
            <a:xfrm>
              <a:off x="655035" y="0"/>
              <a:ext cx="1560360" cy="744745"/>
              <a:chOff x="0" y="0"/>
              <a:chExt cx="1913890" cy="913482"/>
            </a:xfrm>
          </p:grpSpPr>
          <p:sp>
            <p:nvSpPr>
              <p:cNvPr id="8" name="Freeform 8"/>
              <p:cNvSpPr/>
              <p:nvPr/>
            </p:nvSpPr>
            <p:spPr>
              <a:xfrm>
                <a:off x="0" y="0"/>
                <a:ext cx="1913890" cy="913482"/>
              </a:xfrm>
              <a:custGeom>
                <a:avLst/>
                <a:gdLst/>
                <a:ahLst/>
                <a:cxnLst/>
                <a:rect l="l" t="t" r="r" b="b"/>
                <a:pathLst>
                  <a:path w="1913890" h="913482">
                    <a:moveTo>
                      <a:pt x="0" y="0"/>
                    </a:moveTo>
                    <a:lnTo>
                      <a:pt x="1913890" y="0"/>
                    </a:lnTo>
                    <a:lnTo>
                      <a:pt x="1913890" y="913482"/>
                    </a:lnTo>
                    <a:lnTo>
                      <a:pt x="0" y="913482"/>
                    </a:lnTo>
                    <a:close/>
                  </a:path>
                </a:pathLst>
              </a:custGeom>
              <a:solidFill>
                <a:srgbClr val="FFFFFF"/>
              </a:solidFill>
            </p:spPr>
          </p:sp>
        </p:grpSp>
      </p:grpSp>
      <p:grpSp>
        <p:nvGrpSpPr>
          <p:cNvPr id="9" name="Group 9"/>
          <p:cNvGrpSpPr/>
          <p:nvPr/>
        </p:nvGrpSpPr>
        <p:grpSpPr>
          <a:xfrm>
            <a:off x="8143083" y="3964243"/>
            <a:ext cx="2001833" cy="558559"/>
            <a:chOff x="0" y="0"/>
            <a:chExt cx="2669111" cy="744745"/>
          </a:xfrm>
        </p:grpSpPr>
        <p:grpSp>
          <p:nvGrpSpPr>
            <p:cNvPr id="10" name="Group 10"/>
            <p:cNvGrpSpPr/>
            <p:nvPr/>
          </p:nvGrpSpPr>
          <p:grpSpPr>
            <a:xfrm rot="5400000">
              <a:off x="81344" y="-81344"/>
              <a:ext cx="744745" cy="907433"/>
              <a:chOff x="0" y="0"/>
              <a:chExt cx="2354580" cy="2868930"/>
            </a:xfrm>
          </p:grpSpPr>
          <p:sp>
            <p:nvSpPr>
              <p:cNvPr id="11" name="Freeform 11"/>
              <p:cNvSpPr/>
              <p:nvPr/>
            </p:nvSpPr>
            <p:spPr>
              <a:xfrm>
                <a:off x="0" y="0"/>
                <a:ext cx="2353310" cy="2868930"/>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p:spPr>
          </p:sp>
        </p:grpSp>
        <p:grpSp>
          <p:nvGrpSpPr>
            <p:cNvPr id="12" name="Group 12"/>
            <p:cNvGrpSpPr/>
            <p:nvPr/>
          </p:nvGrpSpPr>
          <p:grpSpPr>
            <a:xfrm rot="-5400000">
              <a:off x="1843022" y="-81344"/>
              <a:ext cx="744745" cy="907433"/>
              <a:chOff x="0" y="0"/>
              <a:chExt cx="2354580" cy="2868930"/>
            </a:xfrm>
          </p:grpSpPr>
          <p:sp>
            <p:nvSpPr>
              <p:cNvPr id="13" name="Freeform 13"/>
              <p:cNvSpPr/>
              <p:nvPr/>
            </p:nvSpPr>
            <p:spPr>
              <a:xfrm>
                <a:off x="0" y="0"/>
                <a:ext cx="2353310" cy="2868930"/>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p:spPr>
          </p:sp>
        </p:grpSp>
        <p:grpSp>
          <p:nvGrpSpPr>
            <p:cNvPr id="14" name="Group 14"/>
            <p:cNvGrpSpPr/>
            <p:nvPr/>
          </p:nvGrpSpPr>
          <p:grpSpPr>
            <a:xfrm>
              <a:off x="655035" y="0"/>
              <a:ext cx="1560360" cy="744745"/>
              <a:chOff x="0" y="0"/>
              <a:chExt cx="1913890" cy="913482"/>
            </a:xfrm>
          </p:grpSpPr>
          <p:sp>
            <p:nvSpPr>
              <p:cNvPr id="15" name="Freeform 15"/>
              <p:cNvSpPr/>
              <p:nvPr/>
            </p:nvSpPr>
            <p:spPr>
              <a:xfrm>
                <a:off x="0" y="0"/>
                <a:ext cx="1913890" cy="913482"/>
              </a:xfrm>
              <a:custGeom>
                <a:avLst/>
                <a:gdLst/>
                <a:ahLst/>
                <a:cxnLst/>
                <a:rect l="l" t="t" r="r" b="b"/>
                <a:pathLst>
                  <a:path w="1913890" h="913482">
                    <a:moveTo>
                      <a:pt x="0" y="0"/>
                    </a:moveTo>
                    <a:lnTo>
                      <a:pt x="1913890" y="0"/>
                    </a:lnTo>
                    <a:lnTo>
                      <a:pt x="1913890" y="913482"/>
                    </a:lnTo>
                    <a:lnTo>
                      <a:pt x="0" y="913482"/>
                    </a:lnTo>
                    <a:close/>
                  </a:path>
                </a:pathLst>
              </a:custGeom>
              <a:solidFill>
                <a:srgbClr val="FFFFFF"/>
              </a:solidFill>
            </p:spPr>
          </p:sp>
        </p:grpSp>
      </p:grpSp>
      <p:grpSp>
        <p:nvGrpSpPr>
          <p:cNvPr id="16" name="Group 16"/>
          <p:cNvGrpSpPr/>
          <p:nvPr/>
        </p:nvGrpSpPr>
        <p:grpSpPr>
          <a:xfrm>
            <a:off x="8143083" y="6378818"/>
            <a:ext cx="2001833" cy="558559"/>
            <a:chOff x="0" y="0"/>
            <a:chExt cx="2669111" cy="744745"/>
          </a:xfrm>
        </p:grpSpPr>
        <p:grpSp>
          <p:nvGrpSpPr>
            <p:cNvPr id="17" name="Group 17"/>
            <p:cNvGrpSpPr/>
            <p:nvPr/>
          </p:nvGrpSpPr>
          <p:grpSpPr>
            <a:xfrm rot="5400000">
              <a:off x="81344" y="-81344"/>
              <a:ext cx="744745" cy="907433"/>
              <a:chOff x="0" y="0"/>
              <a:chExt cx="2354580" cy="2868930"/>
            </a:xfrm>
          </p:grpSpPr>
          <p:sp>
            <p:nvSpPr>
              <p:cNvPr id="18" name="Freeform 18"/>
              <p:cNvSpPr/>
              <p:nvPr/>
            </p:nvSpPr>
            <p:spPr>
              <a:xfrm>
                <a:off x="0" y="0"/>
                <a:ext cx="2353310" cy="2868930"/>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p:spPr>
          </p:sp>
        </p:grpSp>
        <p:grpSp>
          <p:nvGrpSpPr>
            <p:cNvPr id="19" name="Group 19"/>
            <p:cNvGrpSpPr/>
            <p:nvPr/>
          </p:nvGrpSpPr>
          <p:grpSpPr>
            <a:xfrm rot="-5400000">
              <a:off x="1843022" y="-81344"/>
              <a:ext cx="744745" cy="907433"/>
              <a:chOff x="0" y="0"/>
              <a:chExt cx="2354580" cy="2868930"/>
            </a:xfrm>
          </p:grpSpPr>
          <p:sp>
            <p:nvSpPr>
              <p:cNvPr id="20" name="Freeform 20"/>
              <p:cNvSpPr/>
              <p:nvPr/>
            </p:nvSpPr>
            <p:spPr>
              <a:xfrm>
                <a:off x="0" y="0"/>
                <a:ext cx="2353310" cy="2868930"/>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p:spPr>
          </p:sp>
        </p:grpSp>
        <p:grpSp>
          <p:nvGrpSpPr>
            <p:cNvPr id="21" name="Group 21"/>
            <p:cNvGrpSpPr/>
            <p:nvPr/>
          </p:nvGrpSpPr>
          <p:grpSpPr>
            <a:xfrm>
              <a:off x="655035" y="0"/>
              <a:ext cx="1560360" cy="744745"/>
              <a:chOff x="0" y="0"/>
              <a:chExt cx="1913890" cy="913482"/>
            </a:xfrm>
          </p:grpSpPr>
          <p:sp>
            <p:nvSpPr>
              <p:cNvPr id="22" name="Freeform 22"/>
              <p:cNvSpPr/>
              <p:nvPr/>
            </p:nvSpPr>
            <p:spPr>
              <a:xfrm>
                <a:off x="0" y="0"/>
                <a:ext cx="1913890" cy="913482"/>
              </a:xfrm>
              <a:custGeom>
                <a:avLst/>
                <a:gdLst/>
                <a:ahLst/>
                <a:cxnLst/>
                <a:rect l="l" t="t" r="r" b="b"/>
                <a:pathLst>
                  <a:path w="1913890" h="913482">
                    <a:moveTo>
                      <a:pt x="0" y="0"/>
                    </a:moveTo>
                    <a:lnTo>
                      <a:pt x="1913890" y="0"/>
                    </a:lnTo>
                    <a:lnTo>
                      <a:pt x="1913890" y="913482"/>
                    </a:lnTo>
                    <a:lnTo>
                      <a:pt x="0" y="913482"/>
                    </a:lnTo>
                    <a:close/>
                  </a:path>
                </a:pathLst>
              </a:custGeom>
              <a:solidFill>
                <a:srgbClr val="FFFFFF"/>
              </a:solidFill>
            </p:spPr>
          </p:sp>
        </p:grpSp>
      </p:grpSp>
      <p:grpSp>
        <p:nvGrpSpPr>
          <p:cNvPr id="23" name="Group 23"/>
          <p:cNvGrpSpPr/>
          <p:nvPr/>
        </p:nvGrpSpPr>
        <p:grpSpPr>
          <a:xfrm rot="-4483174">
            <a:off x="13246014" y="2161636"/>
            <a:ext cx="12080979" cy="7047525"/>
            <a:chOff x="0" y="0"/>
            <a:chExt cx="1267467" cy="739386"/>
          </a:xfrm>
        </p:grpSpPr>
        <p:sp>
          <p:nvSpPr>
            <p:cNvPr id="24" name="Freeform 24"/>
            <p:cNvSpPr/>
            <p:nvPr/>
          </p:nvSpPr>
          <p:spPr>
            <a:xfrm>
              <a:off x="0" y="0"/>
              <a:ext cx="1267467" cy="739386"/>
            </a:xfrm>
            <a:custGeom>
              <a:avLst/>
              <a:gdLst/>
              <a:ahLst/>
              <a:cxnLst/>
              <a:rect l="l" t="t" r="r" b="b"/>
              <a:pathLst>
                <a:path w="1267467" h="739386">
                  <a:moveTo>
                    <a:pt x="0" y="0"/>
                  </a:moveTo>
                  <a:lnTo>
                    <a:pt x="1267467" y="0"/>
                  </a:lnTo>
                  <a:lnTo>
                    <a:pt x="1267467" y="739386"/>
                  </a:lnTo>
                  <a:lnTo>
                    <a:pt x="0" y="739386"/>
                  </a:lnTo>
                  <a:close/>
                </a:path>
              </a:pathLst>
            </a:custGeom>
            <a:solidFill>
              <a:srgbClr val="0A1F41"/>
            </a:solidFill>
          </p:spPr>
        </p:sp>
      </p:grpSp>
      <p:sp>
        <p:nvSpPr>
          <p:cNvPr id="25" name="TextBox 25"/>
          <p:cNvSpPr txBox="1"/>
          <p:nvPr/>
        </p:nvSpPr>
        <p:spPr>
          <a:xfrm>
            <a:off x="8411314" y="2196817"/>
            <a:ext cx="6934229" cy="1090042"/>
          </a:xfrm>
          <a:prstGeom prst="rect">
            <a:avLst/>
          </a:prstGeom>
        </p:spPr>
        <p:txBody>
          <a:bodyPr lIns="0" tIns="0" rIns="0" bIns="0" rtlCol="0" anchor="t">
            <a:spAutoFit/>
          </a:bodyPr>
          <a:lstStyle/>
          <a:p>
            <a:pPr marL="453390" lvl="1" indent="-226695">
              <a:lnSpc>
                <a:spcPts val="2940"/>
              </a:lnSpc>
              <a:buFont typeface="Arial"/>
              <a:buChar char="•"/>
            </a:pPr>
            <a:r>
              <a:rPr lang="en-US" sz="2100" dirty="0">
                <a:solidFill>
                  <a:srgbClr val="FFFFFF"/>
                </a:solidFill>
                <a:latin typeface="Glacial Indifference"/>
              </a:rPr>
              <a:t>Phone call notification made within twenty (20) minutes. </a:t>
            </a:r>
          </a:p>
          <a:p>
            <a:pPr marL="453390" lvl="1" indent="-226695" algn="l">
              <a:lnSpc>
                <a:spcPts val="2940"/>
              </a:lnSpc>
              <a:buFont typeface="Arial"/>
              <a:buChar char="•"/>
            </a:pPr>
            <a:r>
              <a:rPr lang="en-US" sz="2100" dirty="0">
                <a:solidFill>
                  <a:srgbClr val="FFFFFF"/>
                </a:solidFill>
                <a:latin typeface="Glacial Indifference"/>
              </a:rPr>
              <a:t>Emergency Reports involving immediate or imminent threats of violence. </a:t>
            </a:r>
          </a:p>
        </p:txBody>
      </p:sp>
      <p:sp>
        <p:nvSpPr>
          <p:cNvPr id="26" name="TextBox 26"/>
          <p:cNvSpPr txBox="1"/>
          <p:nvPr/>
        </p:nvSpPr>
        <p:spPr>
          <a:xfrm>
            <a:off x="8411314" y="4844501"/>
            <a:ext cx="6934229" cy="1114425"/>
          </a:xfrm>
          <a:prstGeom prst="rect">
            <a:avLst/>
          </a:prstGeom>
        </p:spPr>
        <p:txBody>
          <a:bodyPr lIns="0" tIns="0" rIns="0" bIns="0" rtlCol="0" anchor="t">
            <a:spAutoFit/>
          </a:bodyPr>
          <a:lstStyle/>
          <a:p>
            <a:pPr marL="453390" lvl="1" indent="-226695">
              <a:lnSpc>
                <a:spcPts val="2940"/>
              </a:lnSpc>
              <a:buFont typeface="Arial"/>
              <a:buChar char="•"/>
            </a:pPr>
            <a:r>
              <a:rPr lang="en-US" sz="2100" dirty="0">
                <a:solidFill>
                  <a:srgbClr val="FFFFFF"/>
                </a:solidFill>
                <a:latin typeface="Glacial Indifference"/>
              </a:rPr>
              <a:t>Email notification made within one (1 ) hour.</a:t>
            </a:r>
          </a:p>
          <a:p>
            <a:pPr marL="453390" lvl="1" indent="-226695" algn="l">
              <a:lnSpc>
                <a:spcPts val="2940"/>
              </a:lnSpc>
              <a:buFont typeface="Arial"/>
              <a:buChar char="•"/>
            </a:pPr>
            <a:r>
              <a:rPr lang="en-US" sz="2100" dirty="0">
                <a:solidFill>
                  <a:srgbClr val="FFFFFF"/>
                </a:solidFill>
                <a:latin typeface="Glacial Indifference"/>
              </a:rPr>
              <a:t>Includes reports such as bullying, vaping, substance abuse, etc. </a:t>
            </a:r>
          </a:p>
        </p:txBody>
      </p:sp>
      <p:sp>
        <p:nvSpPr>
          <p:cNvPr id="27" name="TextBox 27"/>
          <p:cNvSpPr txBox="1"/>
          <p:nvPr/>
        </p:nvSpPr>
        <p:spPr>
          <a:xfrm>
            <a:off x="8411314" y="7326407"/>
            <a:ext cx="6934229" cy="1487805"/>
          </a:xfrm>
          <a:prstGeom prst="rect">
            <a:avLst/>
          </a:prstGeom>
        </p:spPr>
        <p:txBody>
          <a:bodyPr lIns="0" tIns="0" rIns="0" bIns="0" rtlCol="0" anchor="t">
            <a:spAutoFit/>
          </a:bodyPr>
          <a:lstStyle/>
          <a:p>
            <a:pPr marL="453390" lvl="1" indent="-226695">
              <a:lnSpc>
                <a:spcPts val="2940"/>
              </a:lnSpc>
              <a:buFont typeface="Arial"/>
              <a:buChar char="•"/>
            </a:pPr>
            <a:r>
              <a:rPr lang="en-US" sz="2100">
                <a:solidFill>
                  <a:srgbClr val="FFFFFF"/>
                </a:solidFill>
                <a:latin typeface="Glacial Indifference"/>
              </a:rPr>
              <a:t>Email notification made within four (4) hours</a:t>
            </a:r>
          </a:p>
          <a:p>
            <a:pPr marL="453390" lvl="1" indent="-226695" algn="l">
              <a:lnSpc>
                <a:spcPts val="2940"/>
              </a:lnSpc>
              <a:buFont typeface="Arial"/>
              <a:buChar char="•"/>
            </a:pPr>
            <a:r>
              <a:rPr lang="en-US" sz="2100">
                <a:solidFill>
                  <a:srgbClr val="FFFFFF"/>
                </a:solidFill>
                <a:latin typeface="Glacial Indifference"/>
              </a:rPr>
              <a:t>Reports such as pranks, false reports, request for information, misapplication, general complaints, and incomplete information</a:t>
            </a:r>
          </a:p>
        </p:txBody>
      </p:sp>
      <p:grpSp>
        <p:nvGrpSpPr>
          <p:cNvPr id="28" name="Group 28"/>
          <p:cNvGrpSpPr/>
          <p:nvPr/>
        </p:nvGrpSpPr>
        <p:grpSpPr>
          <a:xfrm>
            <a:off x="-660946" y="8814212"/>
            <a:ext cx="2447628" cy="2447628"/>
            <a:chOff x="0" y="0"/>
            <a:chExt cx="6350000" cy="6350000"/>
          </a:xfrm>
        </p:grpSpPr>
        <p:sp>
          <p:nvSpPr>
            <p:cNvPr id="29" name="Freeform 2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A1F41"/>
            </a:solidFill>
          </p:spPr>
        </p:sp>
      </p:grpSp>
      <p:grpSp>
        <p:nvGrpSpPr>
          <p:cNvPr id="30" name="Group 30"/>
          <p:cNvGrpSpPr/>
          <p:nvPr/>
        </p:nvGrpSpPr>
        <p:grpSpPr>
          <a:xfrm>
            <a:off x="17064186" y="1740718"/>
            <a:ext cx="2447628" cy="2447628"/>
            <a:chOff x="0" y="0"/>
            <a:chExt cx="6350000" cy="6350000"/>
          </a:xfrm>
        </p:grpSpPr>
        <p:sp>
          <p:nvSpPr>
            <p:cNvPr id="31" name="Freeform 3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CB070"/>
            </a:solidFill>
          </p:spPr>
        </p:sp>
      </p:grpSp>
      <p:grpSp>
        <p:nvGrpSpPr>
          <p:cNvPr id="32" name="Group 32"/>
          <p:cNvGrpSpPr/>
          <p:nvPr/>
        </p:nvGrpSpPr>
        <p:grpSpPr>
          <a:xfrm>
            <a:off x="14295383" y="5155004"/>
            <a:ext cx="2447628" cy="2447628"/>
            <a:chOff x="0" y="0"/>
            <a:chExt cx="6350000" cy="6350000"/>
          </a:xfrm>
        </p:grpSpPr>
        <p:sp>
          <p:nvSpPr>
            <p:cNvPr id="33" name="Freeform 3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A1F41"/>
            </a:solidFill>
          </p:spPr>
        </p:sp>
      </p:grpSp>
      <p:grpSp>
        <p:nvGrpSpPr>
          <p:cNvPr id="34" name="Group 34"/>
          <p:cNvGrpSpPr>
            <a:grpSpLocks noChangeAspect="1"/>
          </p:cNvGrpSpPr>
          <p:nvPr/>
        </p:nvGrpSpPr>
        <p:grpSpPr>
          <a:xfrm>
            <a:off x="177979" y="229643"/>
            <a:ext cx="7128044" cy="9808384"/>
            <a:chOff x="0" y="0"/>
            <a:chExt cx="1854200" cy="2551430"/>
          </a:xfrm>
        </p:grpSpPr>
        <p:sp>
          <p:nvSpPr>
            <p:cNvPr id="35" name="Freeform 35"/>
            <p:cNvSpPr/>
            <p:nvPr/>
          </p:nvSpPr>
          <p:spPr>
            <a:xfrm>
              <a:off x="5080" y="41910"/>
              <a:ext cx="1849120" cy="2509520"/>
            </a:xfrm>
            <a:custGeom>
              <a:avLst/>
              <a:gdLst/>
              <a:ahLst/>
              <a:cxnLst/>
              <a:rect l="l" t="t" r="r" b="b"/>
              <a:pathLst>
                <a:path w="1849120" h="2509520">
                  <a:moveTo>
                    <a:pt x="1849120" y="2509520"/>
                  </a:moveTo>
                  <a:lnTo>
                    <a:pt x="27940" y="2509520"/>
                  </a:lnTo>
                  <a:lnTo>
                    <a:pt x="0" y="2467610"/>
                  </a:lnTo>
                  <a:lnTo>
                    <a:pt x="27940" y="0"/>
                  </a:lnTo>
                  <a:lnTo>
                    <a:pt x="1849120" y="0"/>
                  </a:lnTo>
                  <a:close/>
                </a:path>
              </a:pathLst>
            </a:custGeom>
            <a:solidFill>
              <a:srgbClr val="BFBFBF"/>
            </a:solidFill>
          </p:spPr>
        </p:sp>
        <p:sp>
          <p:nvSpPr>
            <p:cNvPr id="36" name="Freeform 36"/>
            <p:cNvSpPr/>
            <p:nvPr/>
          </p:nvSpPr>
          <p:spPr>
            <a:xfrm>
              <a:off x="19050" y="15240"/>
              <a:ext cx="1823720" cy="2526030"/>
            </a:xfrm>
            <a:custGeom>
              <a:avLst/>
              <a:gdLst/>
              <a:ahLst/>
              <a:cxnLst/>
              <a:rect l="l" t="t" r="r" b="b"/>
              <a:pathLst>
                <a:path w="1823720" h="2526030">
                  <a:moveTo>
                    <a:pt x="1823720" y="2526030"/>
                  </a:moveTo>
                  <a:lnTo>
                    <a:pt x="27940" y="2526030"/>
                  </a:lnTo>
                  <a:lnTo>
                    <a:pt x="0" y="2482850"/>
                  </a:lnTo>
                  <a:lnTo>
                    <a:pt x="27940" y="16510"/>
                  </a:lnTo>
                  <a:lnTo>
                    <a:pt x="1800860" y="0"/>
                  </a:lnTo>
                  <a:lnTo>
                    <a:pt x="1823720" y="41910"/>
                  </a:lnTo>
                  <a:close/>
                </a:path>
              </a:pathLst>
            </a:custGeom>
            <a:solidFill>
              <a:srgbClr val="FAFAFA"/>
            </a:solidFill>
          </p:spPr>
        </p:sp>
        <p:sp>
          <p:nvSpPr>
            <p:cNvPr id="37" name="Freeform 37"/>
            <p:cNvSpPr/>
            <p:nvPr/>
          </p:nvSpPr>
          <p:spPr>
            <a:xfrm>
              <a:off x="0" y="0"/>
              <a:ext cx="1821180" cy="2509520"/>
            </a:xfrm>
            <a:custGeom>
              <a:avLst/>
              <a:gdLst/>
              <a:ahLst/>
              <a:cxnLst/>
              <a:rect l="l" t="t" r="r" b="b"/>
              <a:pathLst>
                <a:path w="1821180" h="2509520">
                  <a:moveTo>
                    <a:pt x="0" y="0"/>
                  </a:moveTo>
                  <a:lnTo>
                    <a:pt x="1821180" y="0"/>
                  </a:lnTo>
                  <a:lnTo>
                    <a:pt x="1821180" y="2509520"/>
                  </a:lnTo>
                  <a:lnTo>
                    <a:pt x="0" y="2509520"/>
                  </a:lnTo>
                  <a:close/>
                </a:path>
              </a:pathLst>
            </a:custGeom>
            <a:solidFill>
              <a:srgbClr val="E9E9E9"/>
            </a:solidFill>
          </p:spPr>
        </p:sp>
        <p:sp>
          <p:nvSpPr>
            <p:cNvPr id="38" name="Freeform 38"/>
            <p:cNvSpPr/>
            <p:nvPr/>
          </p:nvSpPr>
          <p:spPr>
            <a:xfrm>
              <a:off x="123190" y="52070"/>
              <a:ext cx="1642110" cy="2405380"/>
            </a:xfrm>
            <a:custGeom>
              <a:avLst/>
              <a:gdLst/>
              <a:ahLst/>
              <a:cxnLst/>
              <a:rect l="l" t="t" r="r" b="b"/>
              <a:pathLst>
                <a:path w="1642110" h="2405380">
                  <a:moveTo>
                    <a:pt x="0" y="0"/>
                  </a:moveTo>
                  <a:lnTo>
                    <a:pt x="1642110" y="0"/>
                  </a:lnTo>
                  <a:lnTo>
                    <a:pt x="1642110" y="2405380"/>
                  </a:lnTo>
                  <a:lnTo>
                    <a:pt x="0" y="2405380"/>
                  </a:lnTo>
                  <a:close/>
                </a:path>
              </a:pathLst>
            </a:custGeom>
            <a:blipFill>
              <a:blip r:embed="rId2"/>
              <a:stretch>
                <a:fillRect l="-5668" t="2040" r="-7517" b="3683"/>
              </a:stretch>
            </a:blipFill>
          </p:spPr>
        </p:sp>
        <p:sp>
          <p:nvSpPr>
            <p:cNvPr id="39" name="Freeform 39"/>
            <p:cNvSpPr/>
            <p:nvPr/>
          </p:nvSpPr>
          <p:spPr>
            <a:xfrm>
              <a:off x="38100" y="0"/>
              <a:ext cx="24130" cy="2509520"/>
            </a:xfrm>
            <a:custGeom>
              <a:avLst/>
              <a:gdLst/>
              <a:ahLst/>
              <a:cxnLst/>
              <a:rect l="l" t="t" r="r" b="b"/>
              <a:pathLst>
                <a:path w="24130" h="2509520">
                  <a:moveTo>
                    <a:pt x="0" y="0"/>
                  </a:moveTo>
                  <a:lnTo>
                    <a:pt x="24130" y="0"/>
                  </a:lnTo>
                  <a:lnTo>
                    <a:pt x="24130" y="2509520"/>
                  </a:lnTo>
                  <a:lnTo>
                    <a:pt x="0" y="2509520"/>
                  </a:lnTo>
                  <a:close/>
                </a:path>
              </a:pathLst>
            </a:custGeom>
            <a:solidFill>
              <a:srgbClr val="DBDBDB"/>
            </a:solidFill>
          </p:spPr>
        </p:sp>
      </p:grpSp>
      <p:sp>
        <p:nvSpPr>
          <p:cNvPr id="40" name="TextBox 40"/>
          <p:cNvSpPr txBox="1"/>
          <p:nvPr/>
        </p:nvSpPr>
        <p:spPr>
          <a:xfrm>
            <a:off x="8315022" y="1597635"/>
            <a:ext cx="1465372" cy="323743"/>
          </a:xfrm>
          <a:prstGeom prst="rect">
            <a:avLst/>
          </a:prstGeom>
        </p:spPr>
        <p:txBody>
          <a:bodyPr lIns="0" tIns="0" rIns="0" bIns="0" rtlCol="0" anchor="t">
            <a:spAutoFit/>
          </a:bodyPr>
          <a:lstStyle/>
          <a:p>
            <a:pPr algn="ctr">
              <a:lnSpc>
                <a:spcPts val="2614"/>
              </a:lnSpc>
            </a:pPr>
            <a:r>
              <a:rPr lang="en-US" sz="2178">
                <a:solidFill>
                  <a:srgbClr val="0A1F41"/>
                </a:solidFill>
                <a:latin typeface="Poppins Bold"/>
              </a:rPr>
              <a:t>Critical</a:t>
            </a:r>
          </a:p>
        </p:txBody>
      </p:sp>
      <p:sp>
        <p:nvSpPr>
          <p:cNvPr id="41" name="TextBox 41"/>
          <p:cNvSpPr txBox="1"/>
          <p:nvPr/>
        </p:nvSpPr>
        <p:spPr>
          <a:xfrm>
            <a:off x="8411314" y="4081651"/>
            <a:ext cx="1465372" cy="323743"/>
          </a:xfrm>
          <a:prstGeom prst="rect">
            <a:avLst/>
          </a:prstGeom>
        </p:spPr>
        <p:txBody>
          <a:bodyPr lIns="0" tIns="0" rIns="0" bIns="0" rtlCol="0" anchor="t">
            <a:spAutoFit/>
          </a:bodyPr>
          <a:lstStyle/>
          <a:p>
            <a:pPr algn="ctr">
              <a:lnSpc>
                <a:spcPts val="2614"/>
              </a:lnSpc>
            </a:pPr>
            <a:r>
              <a:rPr lang="en-US" sz="2178">
                <a:solidFill>
                  <a:srgbClr val="0A1F41"/>
                </a:solidFill>
                <a:latin typeface="Poppins Bold"/>
              </a:rPr>
              <a:t>Standard</a:t>
            </a:r>
          </a:p>
        </p:txBody>
      </p:sp>
      <p:sp>
        <p:nvSpPr>
          <p:cNvPr id="42" name="TextBox 42"/>
          <p:cNvSpPr txBox="1"/>
          <p:nvPr/>
        </p:nvSpPr>
        <p:spPr>
          <a:xfrm>
            <a:off x="8411314" y="6496226"/>
            <a:ext cx="1465372" cy="323743"/>
          </a:xfrm>
          <a:prstGeom prst="rect">
            <a:avLst/>
          </a:prstGeom>
        </p:spPr>
        <p:txBody>
          <a:bodyPr lIns="0" tIns="0" rIns="0" bIns="0" rtlCol="0" anchor="t">
            <a:spAutoFit/>
          </a:bodyPr>
          <a:lstStyle/>
          <a:p>
            <a:pPr algn="ctr">
              <a:lnSpc>
                <a:spcPts val="2614"/>
              </a:lnSpc>
            </a:pPr>
            <a:r>
              <a:rPr lang="en-US" sz="2178">
                <a:solidFill>
                  <a:srgbClr val="0A1F41"/>
                </a:solidFill>
                <a:latin typeface="Poppins Bold"/>
              </a:rPr>
              <a:t>Other</a:t>
            </a:r>
          </a:p>
        </p:txBody>
      </p:sp>
      <p:sp>
        <p:nvSpPr>
          <p:cNvPr id="43" name="TextBox 43"/>
          <p:cNvSpPr txBox="1"/>
          <p:nvPr/>
        </p:nvSpPr>
        <p:spPr>
          <a:xfrm>
            <a:off x="10941243" y="9482639"/>
            <a:ext cx="6708279" cy="312420"/>
          </a:xfrm>
          <a:prstGeom prst="rect">
            <a:avLst/>
          </a:prstGeom>
        </p:spPr>
        <p:txBody>
          <a:bodyPr lIns="0" tIns="0" rIns="0" bIns="0" rtlCol="0" anchor="t">
            <a:spAutoFit/>
          </a:bodyPr>
          <a:lstStyle/>
          <a:p>
            <a:pPr algn="r">
              <a:lnSpc>
                <a:spcPts val="2520"/>
              </a:lnSpc>
              <a:spcBef>
                <a:spcPct val="0"/>
              </a:spcBef>
            </a:pPr>
            <a:r>
              <a:rPr lang="en-US" sz="1800">
                <a:solidFill>
                  <a:srgbClr val="FFFFFF"/>
                </a:solidFill>
                <a:latin typeface="Glacial Indifference Bold"/>
              </a:rPr>
              <a:t>INFO@SAFE2HELPIL.COM</a:t>
            </a:r>
          </a:p>
        </p:txBody>
      </p:sp>
      <p:sp>
        <p:nvSpPr>
          <p:cNvPr id="44" name="TextBox 44"/>
          <p:cNvSpPr txBox="1"/>
          <p:nvPr/>
        </p:nvSpPr>
        <p:spPr>
          <a:xfrm>
            <a:off x="8299886" y="212285"/>
            <a:ext cx="7157085" cy="995680"/>
          </a:xfrm>
          <a:prstGeom prst="rect">
            <a:avLst/>
          </a:prstGeom>
        </p:spPr>
        <p:txBody>
          <a:bodyPr lIns="0" tIns="0" rIns="0" bIns="0" rtlCol="0" anchor="t">
            <a:spAutoFit/>
          </a:bodyPr>
          <a:lstStyle/>
          <a:p>
            <a:pPr algn="ctr">
              <a:lnSpc>
                <a:spcPts val="8119"/>
              </a:lnSpc>
            </a:pPr>
            <a:r>
              <a:rPr lang="en-US" sz="5799">
                <a:solidFill>
                  <a:srgbClr val="FDFFFF"/>
                </a:solidFill>
                <a:latin typeface="Gagalin"/>
              </a:rPr>
              <a:t>REporting Categories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CB070"/>
        </a:solidFill>
        <a:effectLst/>
      </p:bgPr>
    </p:bg>
    <p:spTree>
      <p:nvGrpSpPr>
        <p:cNvPr id="1" name=""/>
        <p:cNvGrpSpPr/>
        <p:nvPr/>
      </p:nvGrpSpPr>
      <p:grpSpPr>
        <a:xfrm>
          <a:off x="0" y="0"/>
          <a:ext cx="0" cy="0"/>
          <a:chOff x="0" y="0"/>
          <a:chExt cx="0" cy="0"/>
        </a:xfrm>
      </p:grpSpPr>
      <p:grpSp>
        <p:nvGrpSpPr>
          <p:cNvPr id="2" name="Group 2"/>
          <p:cNvGrpSpPr/>
          <p:nvPr/>
        </p:nvGrpSpPr>
        <p:grpSpPr>
          <a:xfrm rot="178344">
            <a:off x="-1863893" y="-535752"/>
            <a:ext cx="20402654" cy="4863876"/>
            <a:chOff x="0" y="0"/>
            <a:chExt cx="6361908" cy="1516642"/>
          </a:xfrm>
        </p:grpSpPr>
        <p:sp>
          <p:nvSpPr>
            <p:cNvPr id="3" name="Freeform 3"/>
            <p:cNvSpPr/>
            <p:nvPr/>
          </p:nvSpPr>
          <p:spPr>
            <a:xfrm>
              <a:off x="0" y="0"/>
              <a:ext cx="6361908" cy="1516642"/>
            </a:xfrm>
            <a:custGeom>
              <a:avLst/>
              <a:gdLst/>
              <a:ahLst/>
              <a:cxnLst/>
              <a:rect l="l" t="t" r="r" b="b"/>
              <a:pathLst>
                <a:path w="6361908" h="1516642">
                  <a:moveTo>
                    <a:pt x="0" y="0"/>
                  </a:moveTo>
                  <a:lnTo>
                    <a:pt x="6361908" y="0"/>
                  </a:lnTo>
                  <a:lnTo>
                    <a:pt x="6361908" y="1516642"/>
                  </a:lnTo>
                  <a:lnTo>
                    <a:pt x="0" y="1516642"/>
                  </a:lnTo>
                  <a:close/>
                </a:path>
              </a:pathLst>
            </a:custGeom>
            <a:solidFill>
              <a:srgbClr val="0A1F41"/>
            </a:solidFill>
          </p:spPr>
        </p:sp>
      </p:grpSp>
      <p:grpSp>
        <p:nvGrpSpPr>
          <p:cNvPr id="4" name="Group 4"/>
          <p:cNvGrpSpPr>
            <a:grpSpLocks noChangeAspect="1"/>
          </p:cNvGrpSpPr>
          <p:nvPr/>
        </p:nvGrpSpPr>
        <p:grpSpPr>
          <a:xfrm>
            <a:off x="1228653" y="1359005"/>
            <a:ext cx="4873731" cy="4873711"/>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5282" r="-25282"/>
              </a:stretch>
            </a:blipFill>
          </p:spPr>
        </p:sp>
      </p:grpSp>
      <p:grpSp>
        <p:nvGrpSpPr>
          <p:cNvPr id="6" name="Group 6"/>
          <p:cNvGrpSpPr>
            <a:grpSpLocks noChangeAspect="1"/>
          </p:cNvGrpSpPr>
          <p:nvPr/>
        </p:nvGrpSpPr>
        <p:grpSpPr>
          <a:xfrm>
            <a:off x="12180259" y="1359005"/>
            <a:ext cx="4873731" cy="4873711"/>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4976" r="-24976"/>
              </a:stretch>
            </a:blipFill>
          </p:spPr>
        </p:sp>
      </p:grpSp>
      <p:grpSp>
        <p:nvGrpSpPr>
          <p:cNvPr id="8" name="Group 8"/>
          <p:cNvGrpSpPr/>
          <p:nvPr/>
        </p:nvGrpSpPr>
        <p:grpSpPr>
          <a:xfrm rot="-4483174">
            <a:off x="-3692128" y="-55278"/>
            <a:ext cx="5691598" cy="3320234"/>
            <a:chOff x="0" y="0"/>
            <a:chExt cx="1267467" cy="739386"/>
          </a:xfrm>
        </p:grpSpPr>
        <p:sp>
          <p:nvSpPr>
            <p:cNvPr id="9" name="Freeform 9"/>
            <p:cNvSpPr/>
            <p:nvPr/>
          </p:nvSpPr>
          <p:spPr>
            <a:xfrm>
              <a:off x="0" y="0"/>
              <a:ext cx="1267467" cy="739386"/>
            </a:xfrm>
            <a:custGeom>
              <a:avLst/>
              <a:gdLst/>
              <a:ahLst/>
              <a:cxnLst/>
              <a:rect l="l" t="t" r="r" b="b"/>
              <a:pathLst>
                <a:path w="1267467" h="739386">
                  <a:moveTo>
                    <a:pt x="0" y="0"/>
                  </a:moveTo>
                  <a:lnTo>
                    <a:pt x="1267467" y="0"/>
                  </a:lnTo>
                  <a:lnTo>
                    <a:pt x="1267467" y="739386"/>
                  </a:lnTo>
                  <a:lnTo>
                    <a:pt x="0" y="739386"/>
                  </a:lnTo>
                  <a:close/>
                </a:path>
              </a:pathLst>
            </a:custGeom>
            <a:solidFill>
              <a:srgbClr val="4CB070"/>
            </a:solidFill>
          </p:spPr>
        </p:sp>
      </p:grpSp>
      <p:grpSp>
        <p:nvGrpSpPr>
          <p:cNvPr id="10" name="Group 10"/>
          <p:cNvGrpSpPr/>
          <p:nvPr/>
        </p:nvGrpSpPr>
        <p:grpSpPr>
          <a:xfrm rot="-4483174">
            <a:off x="16283516" y="7598183"/>
            <a:ext cx="5691598" cy="3320234"/>
            <a:chOff x="0" y="0"/>
            <a:chExt cx="1267467" cy="739386"/>
          </a:xfrm>
        </p:grpSpPr>
        <p:sp>
          <p:nvSpPr>
            <p:cNvPr id="11" name="Freeform 11"/>
            <p:cNvSpPr/>
            <p:nvPr/>
          </p:nvSpPr>
          <p:spPr>
            <a:xfrm>
              <a:off x="0" y="0"/>
              <a:ext cx="1267467" cy="739386"/>
            </a:xfrm>
            <a:custGeom>
              <a:avLst/>
              <a:gdLst/>
              <a:ahLst/>
              <a:cxnLst/>
              <a:rect l="l" t="t" r="r" b="b"/>
              <a:pathLst>
                <a:path w="1267467" h="739386">
                  <a:moveTo>
                    <a:pt x="0" y="0"/>
                  </a:moveTo>
                  <a:lnTo>
                    <a:pt x="1267467" y="0"/>
                  </a:lnTo>
                  <a:lnTo>
                    <a:pt x="1267467" y="739386"/>
                  </a:lnTo>
                  <a:lnTo>
                    <a:pt x="0" y="739386"/>
                  </a:lnTo>
                  <a:close/>
                </a:path>
              </a:pathLst>
            </a:custGeom>
            <a:solidFill>
              <a:srgbClr val="0A1F41"/>
            </a:solidFill>
          </p:spPr>
        </p:sp>
      </p:grpSp>
      <p:grpSp>
        <p:nvGrpSpPr>
          <p:cNvPr id="12" name="Group 12"/>
          <p:cNvGrpSpPr>
            <a:grpSpLocks noChangeAspect="1"/>
          </p:cNvGrpSpPr>
          <p:nvPr/>
        </p:nvGrpSpPr>
        <p:grpSpPr>
          <a:xfrm>
            <a:off x="6785696" y="1437566"/>
            <a:ext cx="4795169" cy="4795150"/>
            <a:chOff x="0" y="0"/>
            <a:chExt cx="6350000" cy="6349975"/>
          </a:xfrm>
        </p:grpSpPr>
        <p:sp>
          <p:nvSpPr>
            <p:cNvPr id="13" name="Freeform 1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24906" r="-24906"/>
              </a:stretch>
            </a:blipFill>
          </p:spPr>
        </p:sp>
      </p:grpSp>
      <p:sp>
        <p:nvSpPr>
          <p:cNvPr id="14" name="TextBox 14"/>
          <p:cNvSpPr txBox="1"/>
          <p:nvPr/>
        </p:nvSpPr>
        <p:spPr>
          <a:xfrm>
            <a:off x="7620175" y="6645592"/>
            <a:ext cx="8713723" cy="3048000"/>
          </a:xfrm>
          <a:prstGeom prst="rect">
            <a:avLst/>
          </a:prstGeom>
        </p:spPr>
        <p:txBody>
          <a:bodyPr lIns="0" tIns="0" rIns="0" bIns="0" rtlCol="0" anchor="t">
            <a:spAutoFit/>
          </a:bodyPr>
          <a:lstStyle/>
          <a:p>
            <a:pPr marL="539749" lvl="1" indent="-269875">
              <a:lnSpc>
                <a:spcPts val="2999"/>
              </a:lnSpc>
              <a:buFont typeface="Arial"/>
              <a:buChar char="•"/>
            </a:pPr>
            <a:r>
              <a:rPr lang="en-US" sz="2499">
                <a:solidFill>
                  <a:srgbClr val="FDFFFF"/>
                </a:solidFill>
                <a:latin typeface="Glacial Indifference"/>
              </a:rPr>
              <a:t>This is a long-term initiative to change the school culture in Illinois. </a:t>
            </a:r>
          </a:p>
          <a:p>
            <a:pPr marL="539749" lvl="1" indent="-269875">
              <a:lnSpc>
                <a:spcPts val="2999"/>
              </a:lnSpc>
              <a:buFont typeface="Arial"/>
              <a:buChar char="•"/>
            </a:pPr>
            <a:r>
              <a:rPr lang="en-US" sz="2499">
                <a:solidFill>
                  <a:srgbClr val="FDFFFF"/>
                </a:solidFill>
                <a:latin typeface="Glacial Indifference"/>
              </a:rPr>
              <a:t>Providing a recommended educational curriculum as early as preschool, we hope to:</a:t>
            </a:r>
          </a:p>
          <a:p>
            <a:pPr marL="1079499" lvl="2" indent="-359833">
              <a:lnSpc>
                <a:spcPts val="2999"/>
              </a:lnSpc>
              <a:buFont typeface="Arial"/>
              <a:buChar char="⚬"/>
            </a:pPr>
            <a:r>
              <a:rPr lang="en-US" sz="2499">
                <a:solidFill>
                  <a:srgbClr val="FDFFFF"/>
                </a:solidFill>
                <a:latin typeface="Glacial Indifference"/>
              </a:rPr>
              <a:t>remove the stigma associated with mental health issues, </a:t>
            </a:r>
          </a:p>
          <a:p>
            <a:pPr marL="1079499" lvl="2" indent="-359833">
              <a:lnSpc>
                <a:spcPts val="2999"/>
              </a:lnSpc>
              <a:buFont typeface="Arial"/>
              <a:buChar char="⚬"/>
            </a:pPr>
            <a:r>
              <a:rPr lang="en-US" sz="2499">
                <a:solidFill>
                  <a:srgbClr val="FDFFFF"/>
                </a:solidFill>
                <a:latin typeface="Glacial Indifference"/>
              </a:rPr>
              <a:t>foster a culture of kindness,</a:t>
            </a:r>
          </a:p>
          <a:p>
            <a:pPr marL="1079500" lvl="2" indent="-359833">
              <a:lnSpc>
                <a:spcPts val="2999"/>
              </a:lnSpc>
              <a:buFont typeface="Arial"/>
              <a:buChar char="⚬"/>
            </a:pPr>
            <a:r>
              <a:rPr lang="en-US" sz="2499">
                <a:solidFill>
                  <a:srgbClr val="FDFFFF"/>
                </a:solidFill>
                <a:latin typeface="Glacial Indifference"/>
              </a:rPr>
              <a:t>and instill important lessons.</a:t>
            </a:r>
          </a:p>
        </p:txBody>
      </p:sp>
      <p:sp>
        <p:nvSpPr>
          <p:cNvPr id="15" name="TextBox 15"/>
          <p:cNvSpPr txBox="1"/>
          <p:nvPr/>
        </p:nvSpPr>
        <p:spPr>
          <a:xfrm>
            <a:off x="1781313" y="6636067"/>
            <a:ext cx="5328725" cy="1838325"/>
          </a:xfrm>
          <a:prstGeom prst="rect">
            <a:avLst/>
          </a:prstGeom>
        </p:spPr>
        <p:txBody>
          <a:bodyPr lIns="0" tIns="0" rIns="0" bIns="0" rtlCol="0" anchor="t">
            <a:spAutoFit/>
          </a:bodyPr>
          <a:lstStyle/>
          <a:p>
            <a:pPr>
              <a:lnSpc>
                <a:spcPts val="7200"/>
              </a:lnSpc>
            </a:pPr>
            <a:r>
              <a:rPr lang="en-US" sz="6000">
                <a:solidFill>
                  <a:srgbClr val="0A1F41"/>
                </a:solidFill>
                <a:latin typeface="Gagalin"/>
              </a:rPr>
              <a:t>Educational Resource Kit</a:t>
            </a:r>
          </a:p>
        </p:txBody>
      </p:sp>
      <p:sp>
        <p:nvSpPr>
          <p:cNvPr id="16" name="TextBox 16"/>
          <p:cNvSpPr txBox="1"/>
          <p:nvPr/>
        </p:nvSpPr>
        <p:spPr>
          <a:xfrm>
            <a:off x="562868" y="9482639"/>
            <a:ext cx="6708279" cy="312420"/>
          </a:xfrm>
          <a:prstGeom prst="rect">
            <a:avLst/>
          </a:prstGeom>
        </p:spPr>
        <p:txBody>
          <a:bodyPr lIns="0" tIns="0" rIns="0" bIns="0" rtlCol="0" anchor="t">
            <a:spAutoFit/>
          </a:bodyPr>
          <a:lstStyle/>
          <a:p>
            <a:pPr>
              <a:lnSpc>
                <a:spcPts val="2520"/>
              </a:lnSpc>
              <a:spcBef>
                <a:spcPct val="0"/>
              </a:spcBef>
            </a:pPr>
            <a:r>
              <a:rPr lang="en-US" sz="1800">
                <a:solidFill>
                  <a:srgbClr val="FDFFFF"/>
                </a:solidFill>
                <a:latin typeface="Glacial Indifference Bold"/>
              </a:rPr>
              <a:t>WWW.SAFE2HELPIL.COM</a:t>
            </a:r>
          </a:p>
        </p:txBody>
      </p:sp>
      <p:sp>
        <p:nvSpPr>
          <p:cNvPr id="17" name="TextBox 17"/>
          <p:cNvSpPr txBox="1"/>
          <p:nvPr/>
        </p:nvSpPr>
        <p:spPr>
          <a:xfrm>
            <a:off x="11121749" y="9502410"/>
            <a:ext cx="6708279" cy="306705"/>
          </a:xfrm>
          <a:prstGeom prst="rect">
            <a:avLst/>
          </a:prstGeom>
        </p:spPr>
        <p:txBody>
          <a:bodyPr lIns="0" tIns="0" rIns="0" bIns="0" rtlCol="0" anchor="t">
            <a:spAutoFit/>
          </a:bodyPr>
          <a:lstStyle/>
          <a:p>
            <a:pPr algn="r">
              <a:lnSpc>
                <a:spcPts val="2520"/>
              </a:lnSpc>
              <a:spcBef>
                <a:spcPct val="0"/>
              </a:spcBef>
            </a:pPr>
            <a:r>
              <a:rPr lang="en-US" sz="1800">
                <a:solidFill>
                  <a:srgbClr val="FFFFFF"/>
                </a:solidFill>
                <a:latin typeface="Glacial Indifference Bold"/>
              </a:rPr>
              <a:t>INFO@SAFE2HELPIL.COM</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CB070"/>
        </a:solidFill>
        <a:effectLst/>
      </p:bgPr>
    </p:bg>
    <p:spTree>
      <p:nvGrpSpPr>
        <p:cNvPr id="1" name=""/>
        <p:cNvGrpSpPr/>
        <p:nvPr/>
      </p:nvGrpSpPr>
      <p:grpSpPr>
        <a:xfrm>
          <a:off x="0" y="0"/>
          <a:ext cx="0" cy="0"/>
          <a:chOff x="0" y="0"/>
          <a:chExt cx="0" cy="0"/>
        </a:xfrm>
      </p:grpSpPr>
      <p:grpSp>
        <p:nvGrpSpPr>
          <p:cNvPr id="2" name="Group 2"/>
          <p:cNvGrpSpPr/>
          <p:nvPr/>
        </p:nvGrpSpPr>
        <p:grpSpPr>
          <a:xfrm>
            <a:off x="6313189" y="1028700"/>
            <a:ext cx="2001833" cy="558559"/>
            <a:chOff x="0" y="0"/>
            <a:chExt cx="2669111" cy="744745"/>
          </a:xfrm>
        </p:grpSpPr>
        <p:grpSp>
          <p:nvGrpSpPr>
            <p:cNvPr id="3" name="Group 3"/>
            <p:cNvGrpSpPr/>
            <p:nvPr/>
          </p:nvGrpSpPr>
          <p:grpSpPr>
            <a:xfrm rot="5400000">
              <a:off x="81344" y="-81344"/>
              <a:ext cx="744745" cy="907433"/>
              <a:chOff x="0" y="0"/>
              <a:chExt cx="2354580" cy="2868930"/>
            </a:xfrm>
          </p:grpSpPr>
          <p:sp>
            <p:nvSpPr>
              <p:cNvPr id="4" name="Freeform 4"/>
              <p:cNvSpPr/>
              <p:nvPr/>
            </p:nvSpPr>
            <p:spPr>
              <a:xfrm>
                <a:off x="0" y="0"/>
                <a:ext cx="2353310" cy="2868930"/>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p:spPr>
          </p:sp>
        </p:grpSp>
        <p:grpSp>
          <p:nvGrpSpPr>
            <p:cNvPr id="5" name="Group 5"/>
            <p:cNvGrpSpPr/>
            <p:nvPr/>
          </p:nvGrpSpPr>
          <p:grpSpPr>
            <a:xfrm rot="-5400000">
              <a:off x="1843022" y="-81344"/>
              <a:ext cx="744745" cy="907433"/>
              <a:chOff x="0" y="0"/>
              <a:chExt cx="2354580" cy="2868930"/>
            </a:xfrm>
          </p:grpSpPr>
          <p:sp>
            <p:nvSpPr>
              <p:cNvPr id="6" name="Freeform 6"/>
              <p:cNvSpPr/>
              <p:nvPr/>
            </p:nvSpPr>
            <p:spPr>
              <a:xfrm>
                <a:off x="0" y="0"/>
                <a:ext cx="2353310" cy="2868930"/>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p:spPr>
          </p:sp>
        </p:grpSp>
        <p:grpSp>
          <p:nvGrpSpPr>
            <p:cNvPr id="7" name="Group 7"/>
            <p:cNvGrpSpPr/>
            <p:nvPr/>
          </p:nvGrpSpPr>
          <p:grpSpPr>
            <a:xfrm>
              <a:off x="655035" y="0"/>
              <a:ext cx="1560360" cy="744745"/>
              <a:chOff x="0" y="0"/>
              <a:chExt cx="1913890" cy="913482"/>
            </a:xfrm>
          </p:grpSpPr>
          <p:sp>
            <p:nvSpPr>
              <p:cNvPr id="8" name="Freeform 8"/>
              <p:cNvSpPr/>
              <p:nvPr/>
            </p:nvSpPr>
            <p:spPr>
              <a:xfrm>
                <a:off x="0" y="0"/>
                <a:ext cx="1913890" cy="913482"/>
              </a:xfrm>
              <a:custGeom>
                <a:avLst/>
                <a:gdLst/>
                <a:ahLst/>
                <a:cxnLst/>
                <a:rect l="l" t="t" r="r" b="b"/>
                <a:pathLst>
                  <a:path w="1913890" h="913482">
                    <a:moveTo>
                      <a:pt x="0" y="0"/>
                    </a:moveTo>
                    <a:lnTo>
                      <a:pt x="1913890" y="0"/>
                    </a:lnTo>
                    <a:lnTo>
                      <a:pt x="1913890" y="913482"/>
                    </a:lnTo>
                    <a:lnTo>
                      <a:pt x="0" y="913482"/>
                    </a:lnTo>
                    <a:close/>
                  </a:path>
                </a:pathLst>
              </a:custGeom>
              <a:solidFill>
                <a:srgbClr val="FFFFFF"/>
              </a:solidFill>
            </p:spPr>
          </p:sp>
        </p:grpSp>
      </p:grpSp>
      <p:grpSp>
        <p:nvGrpSpPr>
          <p:cNvPr id="9" name="Group 9"/>
          <p:cNvGrpSpPr/>
          <p:nvPr/>
        </p:nvGrpSpPr>
        <p:grpSpPr>
          <a:xfrm>
            <a:off x="6313189" y="3849546"/>
            <a:ext cx="2001833" cy="558559"/>
            <a:chOff x="0" y="0"/>
            <a:chExt cx="2669111" cy="744745"/>
          </a:xfrm>
        </p:grpSpPr>
        <p:grpSp>
          <p:nvGrpSpPr>
            <p:cNvPr id="10" name="Group 10"/>
            <p:cNvGrpSpPr/>
            <p:nvPr/>
          </p:nvGrpSpPr>
          <p:grpSpPr>
            <a:xfrm rot="5400000">
              <a:off x="81344" y="-81344"/>
              <a:ext cx="744745" cy="907433"/>
              <a:chOff x="0" y="0"/>
              <a:chExt cx="2354580" cy="2868930"/>
            </a:xfrm>
          </p:grpSpPr>
          <p:sp>
            <p:nvSpPr>
              <p:cNvPr id="11" name="Freeform 11"/>
              <p:cNvSpPr/>
              <p:nvPr/>
            </p:nvSpPr>
            <p:spPr>
              <a:xfrm>
                <a:off x="0" y="0"/>
                <a:ext cx="2353310" cy="2868930"/>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p:spPr>
          </p:sp>
        </p:grpSp>
        <p:grpSp>
          <p:nvGrpSpPr>
            <p:cNvPr id="12" name="Group 12"/>
            <p:cNvGrpSpPr/>
            <p:nvPr/>
          </p:nvGrpSpPr>
          <p:grpSpPr>
            <a:xfrm rot="-5400000">
              <a:off x="1843022" y="-81344"/>
              <a:ext cx="744745" cy="907433"/>
              <a:chOff x="0" y="0"/>
              <a:chExt cx="2354580" cy="2868930"/>
            </a:xfrm>
          </p:grpSpPr>
          <p:sp>
            <p:nvSpPr>
              <p:cNvPr id="13" name="Freeform 13"/>
              <p:cNvSpPr/>
              <p:nvPr/>
            </p:nvSpPr>
            <p:spPr>
              <a:xfrm>
                <a:off x="0" y="0"/>
                <a:ext cx="2353310" cy="2868930"/>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p:spPr>
          </p:sp>
        </p:grpSp>
        <p:grpSp>
          <p:nvGrpSpPr>
            <p:cNvPr id="14" name="Group 14"/>
            <p:cNvGrpSpPr/>
            <p:nvPr/>
          </p:nvGrpSpPr>
          <p:grpSpPr>
            <a:xfrm>
              <a:off x="655035" y="0"/>
              <a:ext cx="1560360" cy="744745"/>
              <a:chOff x="0" y="0"/>
              <a:chExt cx="1913890" cy="913482"/>
            </a:xfrm>
          </p:grpSpPr>
          <p:sp>
            <p:nvSpPr>
              <p:cNvPr id="15" name="Freeform 15"/>
              <p:cNvSpPr/>
              <p:nvPr/>
            </p:nvSpPr>
            <p:spPr>
              <a:xfrm>
                <a:off x="0" y="0"/>
                <a:ext cx="1913890" cy="913482"/>
              </a:xfrm>
              <a:custGeom>
                <a:avLst/>
                <a:gdLst/>
                <a:ahLst/>
                <a:cxnLst/>
                <a:rect l="l" t="t" r="r" b="b"/>
                <a:pathLst>
                  <a:path w="1913890" h="913482">
                    <a:moveTo>
                      <a:pt x="0" y="0"/>
                    </a:moveTo>
                    <a:lnTo>
                      <a:pt x="1913890" y="0"/>
                    </a:lnTo>
                    <a:lnTo>
                      <a:pt x="1913890" y="913482"/>
                    </a:lnTo>
                    <a:lnTo>
                      <a:pt x="0" y="913482"/>
                    </a:lnTo>
                    <a:close/>
                  </a:path>
                </a:pathLst>
              </a:custGeom>
              <a:solidFill>
                <a:srgbClr val="FFFFFF"/>
              </a:solidFill>
            </p:spPr>
          </p:sp>
        </p:grpSp>
      </p:grpSp>
      <p:grpSp>
        <p:nvGrpSpPr>
          <p:cNvPr id="16" name="Group 16"/>
          <p:cNvGrpSpPr/>
          <p:nvPr/>
        </p:nvGrpSpPr>
        <p:grpSpPr>
          <a:xfrm>
            <a:off x="6313189" y="6689443"/>
            <a:ext cx="2001833" cy="558559"/>
            <a:chOff x="0" y="0"/>
            <a:chExt cx="2669111" cy="744745"/>
          </a:xfrm>
        </p:grpSpPr>
        <p:grpSp>
          <p:nvGrpSpPr>
            <p:cNvPr id="17" name="Group 17"/>
            <p:cNvGrpSpPr/>
            <p:nvPr/>
          </p:nvGrpSpPr>
          <p:grpSpPr>
            <a:xfrm rot="5400000">
              <a:off x="81344" y="-81344"/>
              <a:ext cx="744745" cy="907433"/>
              <a:chOff x="0" y="0"/>
              <a:chExt cx="2354580" cy="2868930"/>
            </a:xfrm>
          </p:grpSpPr>
          <p:sp>
            <p:nvSpPr>
              <p:cNvPr id="18" name="Freeform 18"/>
              <p:cNvSpPr/>
              <p:nvPr/>
            </p:nvSpPr>
            <p:spPr>
              <a:xfrm>
                <a:off x="0" y="0"/>
                <a:ext cx="2353310" cy="2868930"/>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p:spPr>
          </p:sp>
        </p:grpSp>
        <p:grpSp>
          <p:nvGrpSpPr>
            <p:cNvPr id="19" name="Group 19"/>
            <p:cNvGrpSpPr/>
            <p:nvPr/>
          </p:nvGrpSpPr>
          <p:grpSpPr>
            <a:xfrm rot="-5400000">
              <a:off x="1843022" y="-81344"/>
              <a:ext cx="744745" cy="907433"/>
              <a:chOff x="0" y="0"/>
              <a:chExt cx="2354580" cy="2868930"/>
            </a:xfrm>
          </p:grpSpPr>
          <p:sp>
            <p:nvSpPr>
              <p:cNvPr id="20" name="Freeform 20"/>
              <p:cNvSpPr/>
              <p:nvPr/>
            </p:nvSpPr>
            <p:spPr>
              <a:xfrm>
                <a:off x="0" y="0"/>
                <a:ext cx="2353310" cy="2868930"/>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p:spPr>
          </p:sp>
        </p:grpSp>
        <p:grpSp>
          <p:nvGrpSpPr>
            <p:cNvPr id="21" name="Group 21"/>
            <p:cNvGrpSpPr/>
            <p:nvPr/>
          </p:nvGrpSpPr>
          <p:grpSpPr>
            <a:xfrm>
              <a:off x="655035" y="0"/>
              <a:ext cx="1560360" cy="744745"/>
              <a:chOff x="0" y="0"/>
              <a:chExt cx="1913890" cy="913482"/>
            </a:xfrm>
          </p:grpSpPr>
          <p:sp>
            <p:nvSpPr>
              <p:cNvPr id="22" name="Freeform 22"/>
              <p:cNvSpPr/>
              <p:nvPr/>
            </p:nvSpPr>
            <p:spPr>
              <a:xfrm>
                <a:off x="0" y="0"/>
                <a:ext cx="1913890" cy="913482"/>
              </a:xfrm>
              <a:custGeom>
                <a:avLst/>
                <a:gdLst/>
                <a:ahLst/>
                <a:cxnLst/>
                <a:rect l="l" t="t" r="r" b="b"/>
                <a:pathLst>
                  <a:path w="1913890" h="913482">
                    <a:moveTo>
                      <a:pt x="0" y="0"/>
                    </a:moveTo>
                    <a:lnTo>
                      <a:pt x="1913890" y="0"/>
                    </a:lnTo>
                    <a:lnTo>
                      <a:pt x="1913890" y="913482"/>
                    </a:lnTo>
                    <a:lnTo>
                      <a:pt x="0" y="913482"/>
                    </a:lnTo>
                    <a:close/>
                  </a:path>
                </a:pathLst>
              </a:custGeom>
              <a:solidFill>
                <a:srgbClr val="FFFFFF"/>
              </a:solidFill>
            </p:spPr>
          </p:sp>
        </p:grpSp>
      </p:grpSp>
      <p:grpSp>
        <p:nvGrpSpPr>
          <p:cNvPr id="23" name="Group 23"/>
          <p:cNvGrpSpPr/>
          <p:nvPr/>
        </p:nvGrpSpPr>
        <p:grpSpPr>
          <a:xfrm rot="-4483174">
            <a:off x="13246014" y="2161636"/>
            <a:ext cx="12080979" cy="7047525"/>
            <a:chOff x="0" y="0"/>
            <a:chExt cx="1267467" cy="739386"/>
          </a:xfrm>
        </p:grpSpPr>
        <p:sp>
          <p:nvSpPr>
            <p:cNvPr id="24" name="Freeform 24"/>
            <p:cNvSpPr/>
            <p:nvPr/>
          </p:nvSpPr>
          <p:spPr>
            <a:xfrm>
              <a:off x="0" y="0"/>
              <a:ext cx="1267467" cy="739386"/>
            </a:xfrm>
            <a:custGeom>
              <a:avLst/>
              <a:gdLst/>
              <a:ahLst/>
              <a:cxnLst/>
              <a:rect l="l" t="t" r="r" b="b"/>
              <a:pathLst>
                <a:path w="1267467" h="739386">
                  <a:moveTo>
                    <a:pt x="0" y="0"/>
                  </a:moveTo>
                  <a:lnTo>
                    <a:pt x="1267467" y="0"/>
                  </a:lnTo>
                  <a:lnTo>
                    <a:pt x="1267467" y="739386"/>
                  </a:lnTo>
                  <a:lnTo>
                    <a:pt x="0" y="739386"/>
                  </a:lnTo>
                  <a:close/>
                </a:path>
              </a:pathLst>
            </a:custGeom>
            <a:solidFill>
              <a:srgbClr val="0A1F41"/>
            </a:solidFill>
          </p:spPr>
        </p:sp>
      </p:grpSp>
      <p:sp>
        <p:nvSpPr>
          <p:cNvPr id="25" name="TextBox 25"/>
          <p:cNvSpPr txBox="1"/>
          <p:nvPr/>
        </p:nvSpPr>
        <p:spPr>
          <a:xfrm>
            <a:off x="6313189" y="1794273"/>
            <a:ext cx="6934229" cy="1934845"/>
          </a:xfrm>
          <a:prstGeom prst="rect">
            <a:avLst/>
          </a:prstGeom>
        </p:spPr>
        <p:txBody>
          <a:bodyPr lIns="0" tIns="0" rIns="0" bIns="0" rtlCol="0" anchor="t">
            <a:spAutoFit/>
          </a:bodyPr>
          <a:lstStyle/>
          <a:p>
            <a:pPr marL="474980" lvl="1" indent="-237490">
              <a:lnSpc>
                <a:spcPts val="3079"/>
              </a:lnSpc>
              <a:buFont typeface="Arial"/>
              <a:buChar char="•"/>
            </a:pPr>
            <a:r>
              <a:rPr lang="en-US" sz="2200">
                <a:solidFill>
                  <a:srgbClr val="FFFFFF"/>
                </a:solidFill>
                <a:latin typeface="Glacial Indifference"/>
              </a:rPr>
              <a:t>Be Kind</a:t>
            </a:r>
          </a:p>
          <a:p>
            <a:pPr marL="474980" lvl="1" indent="-237490">
              <a:lnSpc>
                <a:spcPts val="3079"/>
              </a:lnSpc>
              <a:buFont typeface="Arial"/>
              <a:buChar char="•"/>
            </a:pPr>
            <a:r>
              <a:rPr lang="en-US" sz="2200">
                <a:solidFill>
                  <a:srgbClr val="FFFFFF"/>
                </a:solidFill>
                <a:latin typeface="Glacial Indifference"/>
              </a:rPr>
              <a:t>Telling vs. Tattling</a:t>
            </a:r>
          </a:p>
          <a:p>
            <a:pPr marL="474980" lvl="1" indent="-237490">
              <a:lnSpc>
                <a:spcPts val="3079"/>
              </a:lnSpc>
              <a:buFont typeface="Arial"/>
              <a:buChar char="•"/>
            </a:pPr>
            <a:r>
              <a:rPr lang="en-US" sz="2200">
                <a:solidFill>
                  <a:srgbClr val="FFFFFF"/>
                </a:solidFill>
                <a:latin typeface="Glacial Indifference"/>
              </a:rPr>
              <a:t>Trusted Adult</a:t>
            </a:r>
          </a:p>
          <a:p>
            <a:pPr marL="474980" lvl="1" indent="-237490">
              <a:lnSpc>
                <a:spcPts val="3079"/>
              </a:lnSpc>
              <a:buFont typeface="Arial"/>
              <a:buChar char="•"/>
            </a:pPr>
            <a:r>
              <a:rPr lang="en-US" sz="2200">
                <a:solidFill>
                  <a:srgbClr val="FFFFFF"/>
                </a:solidFill>
                <a:latin typeface="Glacial Indifference"/>
              </a:rPr>
              <a:t>Stress &amp; Anxiety</a:t>
            </a:r>
          </a:p>
          <a:p>
            <a:pPr marL="474980" lvl="1" indent="-237490" algn="l">
              <a:lnSpc>
                <a:spcPts val="3079"/>
              </a:lnSpc>
              <a:buFont typeface="Arial"/>
              <a:buChar char="•"/>
            </a:pPr>
            <a:r>
              <a:rPr lang="en-US" sz="2200">
                <a:solidFill>
                  <a:srgbClr val="FFFFFF"/>
                </a:solidFill>
                <a:latin typeface="Glacial Indifference"/>
              </a:rPr>
              <a:t>Healthy Relationships</a:t>
            </a:r>
          </a:p>
        </p:txBody>
      </p:sp>
      <p:sp>
        <p:nvSpPr>
          <p:cNvPr id="26" name="TextBox 26"/>
          <p:cNvSpPr txBox="1"/>
          <p:nvPr/>
        </p:nvSpPr>
        <p:spPr>
          <a:xfrm>
            <a:off x="6313189" y="4615120"/>
            <a:ext cx="6934229" cy="1934845"/>
          </a:xfrm>
          <a:prstGeom prst="rect">
            <a:avLst/>
          </a:prstGeom>
        </p:spPr>
        <p:txBody>
          <a:bodyPr lIns="0" tIns="0" rIns="0" bIns="0" rtlCol="0" anchor="t">
            <a:spAutoFit/>
          </a:bodyPr>
          <a:lstStyle/>
          <a:p>
            <a:pPr marL="474980" lvl="1" indent="-237490">
              <a:lnSpc>
                <a:spcPts val="3079"/>
              </a:lnSpc>
              <a:buFont typeface="Arial"/>
              <a:buChar char="•"/>
            </a:pPr>
            <a:r>
              <a:rPr lang="en-US" sz="2200">
                <a:solidFill>
                  <a:srgbClr val="FFFFFF"/>
                </a:solidFill>
                <a:latin typeface="Glacial Indifference"/>
              </a:rPr>
              <a:t>Suicide Prevention</a:t>
            </a:r>
          </a:p>
          <a:p>
            <a:pPr marL="474980" lvl="1" indent="-237490">
              <a:lnSpc>
                <a:spcPts val="3079"/>
              </a:lnSpc>
              <a:buFont typeface="Arial"/>
              <a:buChar char="•"/>
            </a:pPr>
            <a:r>
              <a:rPr lang="en-US" sz="2200">
                <a:solidFill>
                  <a:srgbClr val="FFFFFF"/>
                </a:solidFill>
                <a:latin typeface="Glacial Indifference"/>
              </a:rPr>
              <a:t>Internet Safety</a:t>
            </a:r>
          </a:p>
          <a:p>
            <a:pPr marL="474980" lvl="1" indent="-237490">
              <a:lnSpc>
                <a:spcPts val="3079"/>
              </a:lnSpc>
              <a:buFont typeface="Arial"/>
              <a:buChar char="•"/>
            </a:pPr>
            <a:r>
              <a:rPr lang="en-US" sz="2200">
                <a:solidFill>
                  <a:srgbClr val="FFFFFF"/>
                </a:solidFill>
                <a:latin typeface="Glacial Indifference"/>
              </a:rPr>
              <a:t>Self-Injury</a:t>
            </a:r>
          </a:p>
          <a:p>
            <a:pPr marL="474980" lvl="1" indent="-237490">
              <a:lnSpc>
                <a:spcPts val="3079"/>
              </a:lnSpc>
              <a:buFont typeface="Arial"/>
              <a:buChar char="•"/>
            </a:pPr>
            <a:r>
              <a:rPr lang="en-US" sz="2200">
                <a:solidFill>
                  <a:srgbClr val="FFFFFF"/>
                </a:solidFill>
                <a:latin typeface="Glacial Indifference"/>
              </a:rPr>
              <a:t>Stress &amp; Anxiety</a:t>
            </a:r>
          </a:p>
          <a:p>
            <a:pPr marL="474980" lvl="1" indent="-237490" algn="l">
              <a:lnSpc>
                <a:spcPts val="3079"/>
              </a:lnSpc>
              <a:buFont typeface="Arial"/>
              <a:buChar char="•"/>
            </a:pPr>
            <a:r>
              <a:rPr lang="en-US" sz="2200">
                <a:solidFill>
                  <a:srgbClr val="FFFFFF"/>
                </a:solidFill>
                <a:latin typeface="Glacial Indifference"/>
              </a:rPr>
              <a:t>Social Isolation</a:t>
            </a:r>
          </a:p>
        </p:txBody>
      </p:sp>
      <p:sp>
        <p:nvSpPr>
          <p:cNvPr id="27" name="TextBox 27"/>
          <p:cNvSpPr txBox="1"/>
          <p:nvPr/>
        </p:nvSpPr>
        <p:spPr>
          <a:xfrm>
            <a:off x="6313189" y="7455016"/>
            <a:ext cx="6934229" cy="1934845"/>
          </a:xfrm>
          <a:prstGeom prst="rect">
            <a:avLst/>
          </a:prstGeom>
        </p:spPr>
        <p:txBody>
          <a:bodyPr lIns="0" tIns="0" rIns="0" bIns="0" rtlCol="0" anchor="t">
            <a:spAutoFit/>
          </a:bodyPr>
          <a:lstStyle/>
          <a:p>
            <a:pPr marL="474980" lvl="1" indent="-237490">
              <a:lnSpc>
                <a:spcPts val="3079"/>
              </a:lnSpc>
              <a:buFont typeface="Arial"/>
              <a:buChar char="•"/>
            </a:pPr>
            <a:r>
              <a:rPr lang="en-US" sz="2200">
                <a:solidFill>
                  <a:srgbClr val="FFFFFF"/>
                </a:solidFill>
                <a:latin typeface="Glacial Indifference"/>
              </a:rPr>
              <a:t>Call to Action</a:t>
            </a:r>
          </a:p>
          <a:p>
            <a:pPr marL="474980" lvl="1" indent="-237490">
              <a:lnSpc>
                <a:spcPts val="3079"/>
              </a:lnSpc>
              <a:buFont typeface="Arial"/>
              <a:buChar char="•"/>
            </a:pPr>
            <a:r>
              <a:rPr lang="en-US" sz="2200">
                <a:solidFill>
                  <a:srgbClr val="FFFFFF"/>
                </a:solidFill>
                <a:latin typeface="Glacial Indifference"/>
              </a:rPr>
              <a:t>Help Before Harm</a:t>
            </a:r>
          </a:p>
          <a:p>
            <a:pPr marL="474980" lvl="1" indent="-237490">
              <a:lnSpc>
                <a:spcPts val="3079"/>
              </a:lnSpc>
              <a:buFont typeface="Arial"/>
              <a:buChar char="•"/>
            </a:pPr>
            <a:r>
              <a:rPr lang="en-US" sz="2200">
                <a:solidFill>
                  <a:srgbClr val="FFFFFF"/>
                </a:solidFill>
                <a:latin typeface="Glacial Indifference"/>
              </a:rPr>
              <a:t>Suicide Prevention</a:t>
            </a:r>
          </a:p>
          <a:p>
            <a:pPr marL="474980" lvl="1" indent="-237490">
              <a:lnSpc>
                <a:spcPts val="3079"/>
              </a:lnSpc>
              <a:buFont typeface="Arial"/>
              <a:buChar char="•"/>
            </a:pPr>
            <a:r>
              <a:rPr lang="en-US" sz="2200">
                <a:solidFill>
                  <a:srgbClr val="FFFFFF"/>
                </a:solidFill>
                <a:latin typeface="Glacial Indifference"/>
              </a:rPr>
              <a:t>Stress &amp; Anxiety</a:t>
            </a:r>
          </a:p>
          <a:p>
            <a:pPr marL="474980" lvl="1" indent="-237490" algn="l">
              <a:lnSpc>
                <a:spcPts val="3079"/>
              </a:lnSpc>
              <a:buFont typeface="Arial"/>
              <a:buChar char="•"/>
            </a:pPr>
            <a:r>
              <a:rPr lang="en-US" sz="2200">
                <a:solidFill>
                  <a:srgbClr val="FFFFFF"/>
                </a:solidFill>
                <a:latin typeface="Glacial Indifference"/>
              </a:rPr>
              <a:t>Social Isolation</a:t>
            </a:r>
          </a:p>
        </p:txBody>
      </p:sp>
      <p:sp>
        <p:nvSpPr>
          <p:cNvPr id="28" name="TextBox 28"/>
          <p:cNvSpPr txBox="1"/>
          <p:nvPr/>
        </p:nvSpPr>
        <p:spPr>
          <a:xfrm>
            <a:off x="6571042" y="1156484"/>
            <a:ext cx="1592411" cy="333809"/>
          </a:xfrm>
          <a:prstGeom prst="rect">
            <a:avLst/>
          </a:prstGeom>
        </p:spPr>
        <p:txBody>
          <a:bodyPr wrap="square" lIns="0" tIns="0" rIns="0" bIns="0" rtlCol="0" anchor="t">
            <a:spAutoFit/>
          </a:bodyPr>
          <a:lstStyle/>
          <a:p>
            <a:pPr algn="ctr">
              <a:lnSpc>
                <a:spcPts val="2614"/>
              </a:lnSpc>
            </a:pPr>
            <a:r>
              <a:rPr lang="en-US" sz="2178" dirty="0">
                <a:solidFill>
                  <a:srgbClr val="0A1F41"/>
                </a:solidFill>
                <a:latin typeface="Poppins Bold"/>
              </a:rPr>
              <a:t>Pre-K-4th</a:t>
            </a:r>
          </a:p>
        </p:txBody>
      </p:sp>
      <p:sp>
        <p:nvSpPr>
          <p:cNvPr id="29" name="TextBox 29"/>
          <p:cNvSpPr txBox="1"/>
          <p:nvPr/>
        </p:nvSpPr>
        <p:spPr>
          <a:xfrm>
            <a:off x="6571043" y="3977331"/>
            <a:ext cx="1465372" cy="323743"/>
          </a:xfrm>
          <a:prstGeom prst="rect">
            <a:avLst/>
          </a:prstGeom>
        </p:spPr>
        <p:txBody>
          <a:bodyPr lIns="0" tIns="0" rIns="0" bIns="0" rtlCol="0" anchor="t">
            <a:spAutoFit/>
          </a:bodyPr>
          <a:lstStyle/>
          <a:p>
            <a:pPr algn="ctr">
              <a:lnSpc>
                <a:spcPts val="2614"/>
              </a:lnSpc>
            </a:pPr>
            <a:r>
              <a:rPr lang="en-US" sz="2178">
                <a:solidFill>
                  <a:srgbClr val="0A1F41"/>
                </a:solidFill>
                <a:latin typeface="Poppins Bold"/>
              </a:rPr>
              <a:t>5th-8th</a:t>
            </a:r>
          </a:p>
        </p:txBody>
      </p:sp>
      <p:sp>
        <p:nvSpPr>
          <p:cNvPr id="30" name="TextBox 30"/>
          <p:cNvSpPr txBox="1"/>
          <p:nvPr/>
        </p:nvSpPr>
        <p:spPr>
          <a:xfrm>
            <a:off x="6571043" y="6817227"/>
            <a:ext cx="1465372" cy="323743"/>
          </a:xfrm>
          <a:prstGeom prst="rect">
            <a:avLst/>
          </a:prstGeom>
        </p:spPr>
        <p:txBody>
          <a:bodyPr lIns="0" tIns="0" rIns="0" bIns="0" rtlCol="0" anchor="t">
            <a:spAutoFit/>
          </a:bodyPr>
          <a:lstStyle/>
          <a:p>
            <a:pPr algn="ctr">
              <a:lnSpc>
                <a:spcPts val="2614"/>
              </a:lnSpc>
            </a:pPr>
            <a:r>
              <a:rPr lang="en-US" sz="2178">
                <a:solidFill>
                  <a:srgbClr val="0A1F41"/>
                </a:solidFill>
                <a:latin typeface="Poppins Bold"/>
              </a:rPr>
              <a:t>9th-12th</a:t>
            </a:r>
          </a:p>
        </p:txBody>
      </p:sp>
      <p:grpSp>
        <p:nvGrpSpPr>
          <p:cNvPr id="31" name="Group 31"/>
          <p:cNvGrpSpPr>
            <a:grpSpLocks noChangeAspect="1"/>
          </p:cNvGrpSpPr>
          <p:nvPr/>
        </p:nvGrpSpPr>
        <p:grpSpPr>
          <a:xfrm>
            <a:off x="0" y="0"/>
            <a:ext cx="5143500" cy="10287000"/>
            <a:chOff x="0" y="0"/>
            <a:chExt cx="3331210" cy="6662420"/>
          </a:xfrm>
        </p:grpSpPr>
        <p:sp>
          <p:nvSpPr>
            <p:cNvPr id="32" name="Freeform 32"/>
            <p:cNvSpPr/>
            <p:nvPr/>
          </p:nvSpPr>
          <p:spPr>
            <a:xfrm>
              <a:off x="0" y="0"/>
              <a:ext cx="3331210" cy="6662420"/>
            </a:xfrm>
            <a:custGeom>
              <a:avLst/>
              <a:gdLst/>
              <a:ahLst/>
              <a:cxnLst/>
              <a:rect l="l" t="t" r="r" b="b"/>
              <a:pathLst>
                <a:path w="3331210" h="6662420">
                  <a:moveTo>
                    <a:pt x="0" y="3331210"/>
                  </a:moveTo>
                  <a:lnTo>
                    <a:pt x="0" y="0"/>
                  </a:lnTo>
                  <a:cubicBezTo>
                    <a:pt x="1840230" y="0"/>
                    <a:pt x="3331210" y="1490980"/>
                    <a:pt x="3331210" y="3331210"/>
                  </a:cubicBezTo>
                  <a:cubicBezTo>
                    <a:pt x="3331210" y="5171440"/>
                    <a:pt x="1840230" y="6662420"/>
                    <a:pt x="0" y="6662420"/>
                  </a:cubicBezTo>
                  <a:lnTo>
                    <a:pt x="0" y="3331210"/>
                  </a:lnTo>
                  <a:close/>
                </a:path>
              </a:pathLst>
            </a:custGeom>
            <a:blipFill>
              <a:blip r:embed="rId2"/>
              <a:stretch>
                <a:fillRect l="-79999" r="-120000"/>
              </a:stretch>
            </a:blipFill>
          </p:spPr>
        </p:sp>
      </p:grpSp>
      <p:grpSp>
        <p:nvGrpSpPr>
          <p:cNvPr id="33" name="Group 33"/>
          <p:cNvGrpSpPr/>
          <p:nvPr/>
        </p:nvGrpSpPr>
        <p:grpSpPr>
          <a:xfrm>
            <a:off x="-660946" y="8814212"/>
            <a:ext cx="2447628" cy="2447628"/>
            <a:chOff x="0" y="0"/>
            <a:chExt cx="6350000" cy="6350000"/>
          </a:xfrm>
        </p:grpSpPr>
        <p:sp>
          <p:nvSpPr>
            <p:cNvPr id="34" name="Freeform 3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7284E"/>
            </a:solidFill>
          </p:spPr>
        </p:sp>
      </p:grpSp>
      <p:sp>
        <p:nvSpPr>
          <p:cNvPr id="35" name="TextBox 35"/>
          <p:cNvSpPr txBox="1"/>
          <p:nvPr/>
        </p:nvSpPr>
        <p:spPr>
          <a:xfrm>
            <a:off x="10941243" y="9482639"/>
            <a:ext cx="6708279" cy="312420"/>
          </a:xfrm>
          <a:prstGeom prst="rect">
            <a:avLst/>
          </a:prstGeom>
        </p:spPr>
        <p:txBody>
          <a:bodyPr lIns="0" tIns="0" rIns="0" bIns="0" rtlCol="0" anchor="t">
            <a:spAutoFit/>
          </a:bodyPr>
          <a:lstStyle/>
          <a:p>
            <a:pPr algn="r">
              <a:lnSpc>
                <a:spcPts val="2520"/>
              </a:lnSpc>
              <a:spcBef>
                <a:spcPct val="0"/>
              </a:spcBef>
            </a:pPr>
            <a:r>
              <a:rPr lang="en-US" sz="1800">
                <a:solidFill>
                  <a:srgbClr val="FFFFFF"/>
                </a:solidFill>
                <a:latin typeface="Glacial Indifference Bold"/>
              </a:rPr>
              <a:t>INFO@SAFE2HELPIL.COM</a:t>
            </a:r>
          </a:p>
        </p:txBody>
      </p:sp>
      <p:grpSp>
        <p:nvGrpSpPr>
          <p:cNvPr id="36" name="Group 36"/>
          <p:cNvGrpSpPr/>
          <p:nvPr/>
        </p:nvGrpSpPr>
        <p:grpSpPr>
          <a:xfrm>
            <a:off x="17064186" y="1740718"/>
            <a:ext cx="2447628" cy="2447628"/>
            <a:chOff x="0" y="0"/>
            <a:chExt cx="6350000" cy="6350000"/>
          </a:xfrm>
        </p:grpSpPr>
        <p:sp>
          <p:nvSpPr>
            <p:cNvPr id="37" name="Freeform 3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CB070"/>
            </a:solidFill>
          </p:spPr>
        </p:sp>
      </p:grpSp>
      <p:grpSp>
        <p:nvGrpSpPr>
          <p:cNvPr id="38" name="Group 38"/>
          <p:cNvGrpSpPr/>
          <p:nvPr/>
        </p:nvGrpSpPr>
        <p:grpSpPr>
          <a:xfrm>
            <a:off x="14295383" y="5155004"/>
            <a:ext cx="2447628" cy="2447628"/>
            <a:chOff x="0" y="0"/>
            <a:chExt cx="6350000" cy="6350000"/>
          </a:xfrm>
        </p:grpSpPr>
        <p:sp>
          <p:nvSpPr>
            <p:cNvPr id="39" name="Freeform 3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A1F41"/>
            </a:solidFill>
          </p:spPr>
        </p:sp>
      </p:grpSp>
      <p:sp>
        <p:nvSpPr>
          <p:cNvPr id="40" name="TextBox 40"/>
          <p:cNvSpPr txBox="1"/>
          <p:nvPr/>
        </p:nvSpPr>
        <p:spPr>
          <a:xfrm>
            <a:off x="562868" y="9482639"/>
            <a:ext cx="6708279" cy="312420"/>
          </a:xfrm>
          <a:prstGeom prst="rect">
            <a:avLst/>
          </a:prstGeom>
        </p:spPr>
        <p:txBody>
          <a:bodyPr lIns="0" tIns="0" rIns="0" bIns="0" rtlCol="0" anchor="t">
            <a:spAutoFit/>
          </a:bodyPr>
          <a:lstStyle/>
          <a:p>
            <a:pPr>
              <a:lnSpc>
                <a:spcPts val="2520"/>
              </a:lnSpc>
              <a:spcBef>
                <a:spcPct val="0"/>
              </a:spcBef>
            </a:pPr>
            <a:r>
              <a:rPr lang="en-US" sz="1800">
                <a:solidFill>
                  <a:srgbClr val="FFFFFF"/>
                </a:solidFill>
                <a:latin typeface="Glacial Indifference Bold"/>
              </a:rPr>
              <a:t>WWW.SAFE2HELPIL.COM</a:t>
            </a:r>
          </a:p>
        </p:txBody>
      </p:sp>
      <p:sp>
        <p:nvSpPr>
          <p:cNvPr id="41" name="TextBox 41"/>
          <p:cNvSpPr txBox="1"/>
          <p:nvPr/>
        </p:nvSpPr>
        <p:spPr>
          <a:xfrm>
            <a:off x="10142066" y="2843928"/>
            <a:ext cx="6600944" cy="885190"/>
          </a:xfrm>
          <a:prstGeom prst="rect">
            <a:avLst/>
          </a:prstGeom>
        </p:spPr>
        <p:txBody>
          <a:bodyPr lIns="0" tIns="0" rIns="0" bIns="0" rtlCol="0" anchor="t">
            <a:spAutoFit/>
          </a:bodyPr>
          <a:lstStyle/>
          <a:p>
            <a:pPr algn="ctr">
              <a:lnSpc>
                <a:spcPts val="7280"/>
              </a:lnSpc>
            </a:pPr>
            <a:r>
              <a:rPr lang="en-US" sz="5200">
                <a:solidFill>
                  <a:srgbClr val="FFFFFF"/>
                </a:solidFill>
                <a:latin typeface="Glacial Indifference"/>
              </a:rPr>
              <a:t>Classroom Resource Kit</a:t>
            </a:r>
          </a:p>
        </p:txBody>
      </p:sp>
      <p:sp>
        <p:nvSpPr>
          <p:cNvPr id="42" name="TextBox 42"/>
          <p:cNvSpPr txBox="1"/>
          <p:nvPr/>
        </p:nvSpPr>
        <p:spPr>
          <a:xfrm>
            <a:off x="10639487" y="4071676"/>
            <a:ext cx="6103524" cy="2462530"/>
          </a:xfrm>
          <a:prstGeom prst="rect">
            <a:avLst/>
          </a:prstGeom>
        </p:spPr>
        <p:txBody>
          <a:bodyPr lIns="0" tIns="0" rIns="0" bIns="0" rtlCol="0" anchor="t">
            <a:spAutoFit/>
          </a:bodyPr>
          <a:lstStyle/>
          <a:p>
            <a:pPr marL="604520" lvl="1" indent="-302260">
              <a:lnSpc>
                <a:spcPts val="3919"/>
              </a:lnSpc>
              <a:buFont typeface="Arial"/>
              <a:buChar char="•"/>
            </a:pPr>
            <a:r>
              <a:rPr lang="en-US" sz="2800">
                <a:solidFill>
                  <a:srgbClr val="FFFFFF"/>
                </a:solidFill>
                <a:latin typeface="Glacial Indifference"/>
              </a:rPr>
              <a:t>Not required</a:t>
            </a:r>
          </a:p>
          <a:p>
            <a:pPr marL="604519" lvl="1" indent="-302260">
              <a:lnSpc>
                <a:spcPts val="3919"/>
              </a:lnSpc>
              <a:buFont typeface="Arial"/>
              <a:buChar char="•"/>
            </a:pPr>
            <a:r>
              <a:rPr lang="en-US" sz="2800">
                <a:solidFill>
                  <a:srgbClr val="FFFFFF"/>
                </a:solidFill>
                <a:latin typeface="Glacial Indifference"/>
              </a:rPr>
              <a:t>Supplements the IL Social Emotional Learning Standards</a:t>
            </a:r>
          </a:p>
          <a:p>
            <a:pPr marL="604520" lvl="1" indent="-302260">
              <a:lnSpc>
                <a:spcPts val="3919"/>
              </a:lnSpc>
              <a:buFont typeface="Arial"/>
              <a:buChar char="•"/>
            </a:pPr>
            <a:r>
              <a:rPr lang="en-US" sz="2799">
                <a:solidFill>
                  <a:srgbClr val="FFFFFF"/>
                </a:solidFill>
                <a:latin typeface="Glacial Indifference"/>
              </a:rPr>
              <a:t>Sample activities and videos included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
        <p:cNvGrpSpPr/>
        <p:nvPr/>
      </p:nvGrpSpPr>
      <p:grpSpPr>
        <a:xfrm>
          <a:off x="0" y="0"/>
          <a:ext cx="0" cy="0"/>
          <a:chOff x="0" y="0"/>
          <a:chExt cx="0" cy="0"/>
        </a:xfrm>
      </p:grpSpPr>
      <p:grpSp>
        <p:nvGrpSpPr>
          <p:cNvPr id="2" name="Group 2"/>
          <p:cNvGrpSpPr/>
          <p:nvPr/>
        </p:nvGrpSpPr>
        <p:grpSpPr>
          <a:xfrm rot="-6416286">
            <a:off x="9081811" y="-786195"/>
            <a:ext cx="12385589" cy="9045191"/>
            <a:chOff x="0" y="0"/>
            <a:chExt cx="2758157" cy="2014281"/>
          </a:xfrm>
        </p:grpSpPr>
        <p:sp>
          <p:nvSpPr>
            <p:cNvPr id="3" name="Freeform 3"/>
            <p:cNvSpPr/>
            <p:nvPr/>
          </p:nvSpPr>
          <p:spPr>
            <a:xfrm>
              <a:off x="0" y="0"/>
              <a:ext cx="2758157" cy="2014281"/>
            </a:xfrm>
            <a:custGeom>
              <a:avLst/>
              <a:gdLst/>
              <a:ahLst/>
              <a:cxnLst/>
              <a:rect l="l" t="t" r="r" b="b"/>
              <a:pathLst>
                <a:path w="2758157" h="2014281">
                  <a:moveTo>
                    <a:pt x="0" y="0"/>
                  </a:moveTo>
                  <a:lnTo>
                    <a:pt x="2758157" y="0"/>
                  </a:lnTo>
                  <a:lnTo>
                    <a:pt x="2758157" y="2014281"/>
                  </a:lnTo>
                  <a:lnTo>
                    <a:pt x="0" y="2014281"/>
                  </a:lnTo>
                  <a:close/>
                </a:path>
              </a:pathLst>
            </a:custGeom>
            <a:solidFill>
              <a:srgbClr val="4CB070"/>
            </a:solidFill>
          </p:spPr>
        </p:sp>
      </p:grpSp>
      <p:grpSp>
        <p:nvGrpSpPr>
          <p:cNvPr id="4" name="Group 4"/>
          <p:cNvGrpSpPr/>
          <p:nvPr/>
        </p:nvGrpSpPr>
        <p:grpSpPr>
          <a:xfrm>
            <a:off x="-1497174" y="498670"/>
            <a:ext cx="6952467" cy="2617904"/>
            <a:chOff x="0" y="0"/>
            <a:chExt cx="2337624" cy="880216"/>
          </a:xfrm>
        </p:grpSpPr>
        <p:sp>
          <p:nvSpPr>
            <p:cNvPr id="5" name="Freeform 5"/>
            <p:cNvSpPr/>
            <p:nvPr/>
          </p:nvSpPr>
          <p:spPr>
            <a:xfrm>
              <a:off x="0" y="0"/>
              <a:ext cx="2337624" cy="880216"/>
            </a:xfrm>
            <a:custGeom>
              <a:avLst/>
              <a:gdLst/>
              <a:ahLst/>
              <a:cxnLst/>
              <a:rect l="l" t="t" r="r" b="b"/>
              <a:pathLst>
                <a:path w="2337624" h="880216">
                  <a:moveTo>
                    <a:pt x="0" y="0"/>
                  </a:moveTo>
                  <a:lnTo>
                    <a:pt x="2337624" y="0"/>
                  </a:lnTo>
                  <a:lnTo>
                    <a:pt x="2337624" y="880216"/>
                  </a:lnTo>
                  <a:lnTo>
                    <a:pt x="0" y="880216"/>
                  </a:lnTo>
                  <a:close/>
                </a:path>
              </a:pathLst>
            </a:custGeom>
            <a:solidFill>
              <a:srgbClr val="4CB070"/>
            </a:solidFill>
          </p:spPr>
        </p:sp>
      </p:grpSp>
      <p:grpSp>
        <p:nvGrpSpPr>
          <p:cNvPr id="6" name="Group 6"/>
          <p:cNvGrpSpPr/>
          <p:nvPr/>
        </p:nvGrpSpPr>
        <p:grpSpPr>
          <a:xfrm>
            <a:off x="4631912" y="498670"/>
            <a:ext cx="3337745" cy="1696045"/>
            <a:chOff x="0" y="0"/>
            <a:chExt cx="1122248" cy="570260"/>
          </a:xfrm>
        </p:grpSpPr>
        <p:sp>
          <p:nvSpPr>
            <p:cNvPr id="7" name="Freeform 7"/>
            <p:cNvSpPr/>
            <p:nvPr/>
          </p:nvSpPr>
          <p:spPr>
            <a:xfrm>
              <a:off x="0" y="0"/>
              <a:ext cx="1122248" cy="570260"/>
            </a:xfrm>
            <a:custGeom>
              <a:avLst/>
              <a:gdLst/>
              <a:ahLst/>
              <a:cxnLst/>
              <a:rect l="l" t="t" r="r" b="b"/>
              <a:pathLst>
                <a:path w="1122248" h="570260">
                  <a:moveTo>
                    <a:pt x="0" y="0"/>
                  </a:moveTo>
                  <a:lnTo>
                    <a:pt x="1122248" y="0"/>
                  </a:lnTo>
                  <a:lnTo>
                    <a:pt x="1122248" y="570260"/>
                  </a:lnTo>
                  <a:lnTo>
                    <a:pt x="0" y="570260"/>
                  </a:lnTo>
                  <a:close/>
                </a:path>
              </a:pathLst>
            </a:custGeom>
            <a:solidFill>
              <a:srgbClr val="4CB070"/>
            </a:solidFill>
          </p:spPr>
        </p:sp>
      </p:grpSp>
      <p:sp>
        <p:nvSpPr>
          <p:cNvPr id="8" name="TextBox 8"/>
          <p:cNvSpPr txBox="1"/>
          <p:nvPr/>
        </p:nvSpPr>
        <p:spPr>
          <a:xfrm>
            <a:off x="894121" y="3367170"/>
            <a:ext cx="9039515" cy="1005840"/>
          </a:xfrm>
          <a:prstGeom prst="rect">
            <a:avLst/>
          </a:prstGeom>
        </p:spPr>
        <p:txBody>
          <a:bodyPr lIns="0" tIns="0" rIns="0" bIns="0" rtlCol="0" anchor="t">
            <a:spAutoFit/>
          </a:bodyPr>
          <a:lstStyle/>
          <a:p>
            <a:pPr>
              <a:lnSpc>
                <a:spcPts val="3960"/>
              </a:lnSpc>
            </a:pPr>
            <a:r>
              <a:rPr lang="en-US" sz="3300">
                <a:solidFill>
                  <a:srgbClr val="FFFFFF"/>
                </a:solidFill>
                <a:latin typeface="Glacial Indifference Bold"/>
              </a:rPr>
              <a:t>Below are some recommendations to consider to kick-off the Safe2Help IL program. </a:t>
            </a:r>
          </a:p>
        </p:txBody>
      </p:sp>
      <p:grpSp>
        <p:nvGrpSpPr>
          <p:cNvPr id="9" name="Group 9"/>
          <p:cNvGrpSpPr>
            <a:grpSpLocks noChangeAspect="1"/>
          </p:cNvGrpSpPr>
          <p:nvPr/>
        </p:nvGrpSpPr>
        <p:grpSpPr>
          <a:xfrm>
            <a:off x="8327260" y="0"/>
            <a:ext cx="10287000" cy="10287000"/>
            <a:chOff x="0" y="0"/>
            <a:chExt cx="6350000" cy="6350000"/>
          </a:xfrm>
        </p:grpSpPr>
        <p:sp>
          <p:nvSpPr>
            <p:cNvPr id="10" name="Freeform 10"/>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a:stretch>
                <a:fillRect l="-20914" t="-1501" r="-20914" b="-1501"/>
              </a:stretch>
            </a:blipFill>
          </p:spPr>
        </p:sp>
      </p:grpSp>
      <p:sp>
        <p:nvSpPr>
          <p:cNvPr id="11" name="TextBox 11"/>
          <p:cNvSpPr txBox="1"/>
          <p:nvPr/>
        </p:nvSpPr>
        <p:spPr>
          <a:xfrm>
            <a:off x="862778" y="1406109"/>
            <a:ext cx="6817777" cy="923925"/>
          </a:xfrm>
          <a:prstGeom prst="rect">
            <a:avLst/>
          </a:prstGeom>
        </p:spPr>
        <p:txBody>
          <a:bodyPr lIns="0" tIns="0" rIns="0" bIns="0" rtlCol="0" anchor="t">
            <a:spAutoFit/>
          </a:bodyPr>
          <a:lstStyle/>
          <a:p>
            <a:pPr>
              <a:lnSpc>
                <a:spcPts val="7200"/>
              </a:lnSpc>
            </a:pPr>
            <a:r>
              <a:rPr lang="en-US" sz="6000">
                <a:solidFill>
                  <a:srgbClr val="0A1F41"/>
                </a:solidFill>
                <a:latin typeface="Gagalin"/>
              </a:rPr>
              <a:t>Next Steps</a:t>
            </a:r>
          </a:p>
        </p:txBody>
      </p:sp>
      <p:sp>
        <p:nvSpPr>
          <p:cNvPr id="12" name="TextBox 12"/>
          <p:cNvSpPr txBox="1"/>
          <p:nvPr/>
        </p:nvSpPr>
        <p:spPr>
          <a:xfrm>
            <a:off x="1164797" y="4716194"/>
            <a:ext cx="7162463" cy="4443730"/>
          </a:xfrm>
          <a:prstGeom prst="rect">
            <a:avLst/>
          </a:prstGeom>
        </p:spPr>
        <p:txBody>
          <a:bodyPr lIns="0" tIns="0" rIns="0" bIns="0" rtlCol="0" anchor="t">
            <a:spAutoFit/>
          </a:bodyPr>
          <a:lstStyle/>
          <a:p>
            <a:pPr marL="604520" lvl="1" indent="-302260">
              <a:lnSpc>
                <a:spcPts val="3920"/>
              </a:lnSpc>
              <a:buFont typeface="Arial"/>
              <a:buChar char="•"/>
            </a:pPr>
            <a:r>
              <a:rPr lang="en-US" sz="2800">
                <a:solidFill>
                  <a:srgbClr val="FFFFFF"/>
                </a:solidFill>
                <a:latin typeface="Glacial Indifference"/>
              </a:rPr>
              <a:t>Create and Internal Steering Committee for each school</a:t>
            </a:r>
          </a:p>
          <a:p>
            <a:pPr marL="604520" lvl="1" indent="-302260">
              <a:lnSpc>
                <a:spcPts val="3920"/>
              </a:lnSpc>
              <a:buFont typeface="Arial"/>
              <a:buChar char="•"/>
            </a:pPr>
            <a:r>
              <a:rPr lang="en-US" sz="2800">
                <a:solidFill>
                  <a:srgbClr val="FFFFFF"/>
                </a:solidFill>
                <a:latin typeface="Glacial Indifference"/>
              </a:rPr>
              <a:t>Conduct a district meeting with administrators and staff </a:t>
            </a:r>
          </a:p>
          <a:p>
            <a:pPr marL="604520" lvl="1" indent="-302260">
              <a:lnSpc>
                <a:spcPts val="3920"/>
              </a:lnSpc>
              <a:buFont typeface="Arial"/>
              <a:buChar char="•"/>
            </a:pPr>
            <a:r>
              <a:rPr lang="en-US" sz="2800">
                <a:solidFill>
                  <a:srgbClr val="FFFFFF"/>
                </a:solidFill>
                <a:latin typeface="Glacial Indifference"/>
              </a:rPr>
              <a:t>Provide an overview of the program with the Board of Education</a:t>
            </a:r>
          </a:p>
          <a:p>
            <a:pPr marL="604520" lvl="1" indent="-302260">
              <a:lnSpc>
                <a:spcPts val="3920"/>
              </a:lnSpc>
              <a:buFont typeface="Arial"/>
              <a:buChar char="•"/>
            </a:pPr>
            <a:r>
              <a:rPr lang="en-US" sz="2800">
                <a:solidFill>
                  <a:srgbClr val="FFFFFF"/>
                </a:solidFill>
                <a:latin typeface="Glacial Indifference"/>
              </a:rPr>
              <a:t>Distribute letter to parents on Safe2Help IL</a:t>
            </a:r>
          </a:p>
          <a:p>
            <a:pPr marL="604520" lvl="1" indent="-302260">
              <a:lnSpc>
                <a:spcPts val="3919"/>
              </a:lnSpc>
              <a:buFont typeface="Arial"/>
              <a:buChar char="•"/>
            </a:pPr>
            <a:r>
              <a:rPr lang="en-US" sz="2800">
                <a:solidFill>
                  <a:srgbClr val="FFFFFF"/>
                </a:solidFill>
                <a:latin typeface="Glacial Indifference"/>
              </a:rPr>
              <a:t>Establish a plan to market the program to the student body. </a:t>
            </a:r>
          </a:p>
        </p:txBody>
      </p:sp>
      <p:sp>
        <p:nvSpPr>
          <p:cNvPr id="13" name="TextBox 13"/>
          <p:cNvSpPr txBox="1"/>
          <p:nvPr/>
        </p:nvSpPr>
        <p:spPr>
          <a:xfrm>
            <a:off x="10941243" y="9482639"/>
            <a:ext cx="6708279" cy="312420"/>
          </a:xfrm>
          <a:prstGeom prst="rect">
            <a:avLst/>
          </a:prstGeom>
        </p:spPr>
        <p:txBody>
          <a:bodyPr lIns="0" tIns="0" rIns="0" bIns="0" rtlCol="0" anchor="t">
            <a:spAutoFit/>
          </a:bodyPr>
          <a:lstStyle/>
          <a:p>
            <a:pPr algn="r">
              <a:lnSpc>
                <a:spcPts val="2520"/>
              </a:lnSpc>
              <a:spcBef>
                <a:spcPct val="0"/>
              </a:spcBef>
            </a:pPr>
            <a:r>
              <a:rPr lang="en-US" sz="1800">
                <a:solidFill>
                  <a:srgbClr val="0A1F41"/>
                </a:solidFill>
                <a:latin typeface="Glacial Indifference Bold"/>
              </a:rPr>
              <a:t>IINFO@SAFE2HELPIL.COM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
        <p:cNvGrpSpPr/>
        <p:nvPr/>
      </p:nvGrpSpPr>
      <p:grpSpPr>
        <a:xfrm>
          <a:off x="0" y="0"/>
          <a:ext cx="0" cy="0"/>
          <a:chOff x="0" y="0"/>
          <a:chExt cx="0" cy="0"/>
        </a:xfrm>
      </p:grpSpPr>
      <p:grpSp>
        <p:nvGrpSpPr>
          <p:cNvPr id="2" name="Group 2"/>
          <p:cNvGrpSpPr/>
          <p:nvPr/>
        </p:nvGrpSpPr>
        <p:grpSpPr>
          <a:xfrm rot="-1206410">
            <a:off x="432602" y="5825977"/>
            <a:ext cx="20811250" cy="8748399"/>
            <a:chOff x="0" y="0"/>
            <a:chExt cx="7039855" cy="2959335"/>
          </a:xfrm>
        </p:grpSpPr>
        <p:sp>
          <p:nvSpPr>
            <p:cNvPr id="3" name="Freeform 3"/>
            <p:cNvSpPr/>
            <p:nvPr/>
          </p:nvSpPr>
          <p:spPr>
            <a:xfrm>
              <a:off x="0" y="0"/>
              <a:ext cx="7039855" cy="2959335"/>
            </a:xfrm>
            <a:custGeom>
              <a:avLst/>
              <a:gdLst/>
              <a:ahLst/>
              <a:cxnLst/>
              <a:rect l="l" t="t" r="r" b="b"/>
              <a:pathLst>
                <a:path w="7039855" h="2959335">
                  <a:moveTo>
                    <a:pt x="0" y="0"/>
                  </a:moveTo>
                  <a:lnTo>
                    <a:pt x="7039855" y="0"/>
                  </a:lnTo>
                  <a:lnTo>
                    <a:pt x="7039855" y="2959335"/>
                  </a:lnTo>
                  <a:lnTo>
                    <a:pt x="0" y="2959335"/>
                  </a:lnTo>
                  <a:close/>
                </a:path>
              </a:pathLst>
            </a:custGeom>
            <a:solidFill>
              <a:srgbClr val="4CB070"/>
            </a:solidFill>
          </p:spPr>
        </p:sp>
      </p:grpSp>
      <p:grpSp>
        <p:nvGrpSpPr>
          <p:cNvPr id="4" name="Group 4"/>
          <p:cNvGrpSpPr/>
          <p:nvPr/>
        </p:nvGrpSpPr>
        <p:grpSpPr>
          <a:xfrm rot="-6792917">
            <a:off x="15987460" y="-301112"/>
            <a:ext cx="5691598" cy="3320234"/>
            <a:chOff x="0" y="0"/>
            <a:chExt cx="1267467" cy="739386"/>
          </a:xfrm>
        </p:grpSpPr>
        <p:sp>
          <p:nvSpPr>
            <p:cNvPr id="5" name="Freeform 5"/>
            <p:cNvSpPr/>
            <p:nvPr/>
          </p:nvSpPr>
          <p:spPr>
            <a:xfrm>
              <a:off x="0" y="0"/>
              <a:ext cx="1267467" cy="739386"/>
            </a:xfrm>
            <a:custGeom>
              <a:avLst/>
              <a:gdLst/>
              <a:ahLst/>
              <a:cxnLst/>
              <a:rect l="l" t="t" r="r" b="b"/>
              <a:pathLst>
                <a:path w="1267467" h="739386">
                  <a:moveTo>
                    <a:pt x="0" y="0"/>
                  </a:moveTo>
                  <a:lnTo>
                    <a:pt x="1267467" y="0"/>
                  </a:lnTo>
                  <a:lnTo>
                    <a:pt x="1267467" y="739386"/>
                  </a:lnTo>
                  <a:lnTo>
                    <a:pt x="0" y="739386"/>
                  </a:lnTo>
                  <a:close/>
                </a:path>
              </a:pathLst>
            </a:custGeom>
            <a:solidFill>
              <a:srgbClr val="4CB070"/>
            </a:solidFill>
          </p:spPr>
        </p:sp>
      </p:grpSp>
      <p:grpSp>
        <p:nvGrpSpPr>
          <p:cNvPr id="6" name="Group 6"/>
          <p:cNvGrpSpPr/>
          <p:nvPr/>
        </p:nvGrpSpPr>
        <p:grpSpPr>
          <a:xfrm rot="-6792917">
            <a:off x="-3282734" y="7598183"/>
            <a:ext cx="5691598" cy="3320234"/>
            <a:chOff x="0" y="0"/>
            <a:chExt cx="1267467" cy="739386"/>
          </a:xfrm>
        </p:grpSpPr>
        <p:sp>
          <p:nvSpPr>
            <p:cNvPr id="7" name="Freeform 7"/>
            <p:cNvSpPr/>
            <p:nvPr/>
          </p:nvSpPr>
          <p:spPr>
            <a:xfrm>
              <a:off x="0" y="0"/>
              <a:ext cx="1267467" cy="739386"/>
            </a:xfrm>
            <a:custGeom>
              <a:avLst/>
              <a:gdLst/>
              <a:ahLst/>
              <a:cxnLst/>
              <a:rect l="l" t="t" r="r" b="b"/>
              <a:pathLst>
                <a:path w="1267467" h="739386">
                  <a:moveTo>
                    <a:pt x="0" y="0"/>
                  </a:moveTo>
                  <a:lnTo>
                    <a:pt x="1267467" y="0"/>
                  </a:lnTo>
                  <a:lnTo>
                    <a:pt x="1267467" y="739386"/>
                  </a:lnTo>
                  <a:lnTo>
                    <a:pt x="0" y="739386"/>
                  </a:lnTo>
                  <a:close/>
                </a:path>
              </a:pathLst>
            </a:custGeom>
            <a:solidFill>
              <a:srgbClr val="0A1F41"/>
            </a:solidFill>
          </p:spPr>
        </p:sp>
      </p:grpSp>
      <p:sp>
        <p:nvSpPr>
          <p:cNvPr id="8" name="TextBox 8"/>
          <p:cNvSpPr txBox="1"/>
          <p:nvPr/>
        </p:nvSpPr>
        <p:spPr>
          <a:xfrm>
            <a:off x="9714983" y="8537344"/>
            <a:ext cx="8115300" cy="1381125"/>
          </a:xfrm>
          <a:prstGeom prst="rect">
            <a:avLst/>
          </a:prstGeom>
        </p:spPr>
        <p:txBody>
          <a:bodyPr lIns="0" tIns="0" rIns="0" bIns="0" rtlCol="0" anchor="t">
            <a:spAutoFit/>
          </a:bodyPr>
          <a:lstStyle/>
          <a:p>
            <a:pPr algn="r">
              <a:lnSpc>
                <a:spcPts val="3600"/>
              </a:lnSpc>
            </a:pPr>
            <a:r>
              <a:rPr lang="en-US" sz="3000">
                <a:solidFill>
                  <a:srgbClr val="17284E"/>
                </a:solidFill>
                <a:latin typeface="Code Pro Bold"/>
              </a:rPr>
              <a:t>For more information email us at </a:t>
            </a:r>
            <a:r>
              <a:rPr lang="en-US" sz="3000">
                <a:solidFill>
                  <a:srgbClr val="FFFFFF"/>
                </a:solidFill>
                <a:latin typeface="Code Pro Bold"/>
              </a:rPr>
              <a:t>Info@Safe2HelpIL.com </a:t>
            </a:r>
            <a:r>
              <a:rPr lang="en-US" sz="3000">
                <a:solidFill>
                  <a:srgbClr val="17284E"/>
                </a:solidFill>
                <a:latin typeface="Code Pro Bold"/>
              </a:rPr>
              <a:t>or </a:t>
            </a:r>
          </a:p>
          <a:p>
            <a:pPr algn="r">
              <a:lnSpc>
                <a:spcPts val="3600"/>
              </a:lnSpc>
            </a:pPr>
            <a:r>
              <a:rPr lang="en-US" sz="3000">
                <a:solidFill>
                  <a:srgbClr val="17284E"/>
                </a:solidFill>
                <a:latin typeface="Code Pro Bold"/>
              </a:rPr>
              <a:t>visit our website at </a:t>
            </a:r>
            <a:r>
              <a:rPr lang="en-US" sz="3000">
                <a:solidFill>
                  <a:srgbClr val="FFFFFF"/>
                </a:solidFill>
                <a:latin typeface="Code Pro Bold"/>
              </a:rPr>
              <a:t>www.Safe2HelpIL.com</a:t>
            </a:r>
          </a:p>
        </p:txBody>
      </p:sp>
      <p:sp>
        <p:nvSpPr>
          <p:cNvPr id="9" name="TextBox 9"/>
          <p:cNvSpPr txBox="1"/>
          <p:nvPr/>
        </p:nvSpPr>
        <p:spPr>
          <a:xfrm rot="-1213303">
            <a:off x="1339157" y="3572971"/>
            <a:ext cx="13010171" cy="2244648"/>
          </a:xfrm>
          <a:prstGeom prst="rect">
            <a:avLst/>
          </a:prstGeom>
        </p:spPr>
        <p:txBody>
          <a:bodyPr lIns="0" tIns="0" rIns="0" bIns="0" rtlCol="0" anchor="t">
            <a:spAutoFit/>
          </a:bodyPr>
          <a:lstStyle/>
          <a:p>
            <a:pPr>
              <a:lnSpc>
                <a:spcPts val="8837"/>
              </a:lnSpc>
            </a:pPr>
            <a:r>
              <a:rPr lang="en-US" sz="7364">
                <a:solidFill>
                  <a:srgbClr val="FDFFFF"/>
                </a:solidFill>
                <a:latin typeface="Poppins Bold"/>
              </a:rPr>
              <a:t>Thank you</a:t>
            </a:r>
            <a:r>
              <a:rPr lang="en-US" sz="7364">
                <a:solidFill>
                  <a:srgbClr val="4848D1"/>
                </a:solidFill>
                <a:latin typeface="Poppins Bold"/>
              </a:rPr>
              <a:t> </a:t>
            </a:r>
            <a:r>
              <a:rPr lang="en-US" sz="7364">
                <a:solidFill>
                  <a:srgbClr val="4CB070"/>
                </a:solidFill>
                <a:latin typeface="Poppins Bold"/>
              </a:rPr>
              <a:t>for joining. Any Questions?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7284E"/>
        </a:solidFill>
        <a:effectLst/>
      </p:bgPr>
    </p:bg>
    <p:spTree>
      <p:nvGrpSpPr>
        <p:cNvPr id="1" name=""/>
        <p:cNvGrpSpPr/>
        <p:nvPr/>
      </p:nvGrpSpPr>
      <p:grpSpPr>
        <a:xfrm>
          <a:off x="0" y="0"/>
          <a:ext cx="0" cy="0"/>
          <a:chOff x="0" y="0"/>
          <a:chExt cx="0" cy="0"/>
        </a:xfrm>
      </p:grpSpPr>
      <p:grpSp>
        <p:nvGrpSpPr>
          <p:cNvPr id="2" name="Group 2"/>
          <p:cNvGrpSpPr/>
          <p:nvPr/>
        </p:nvGrpSpPr>
        <p:grpSpPr>
          <a:xfrm rot="178344">
            <a:off x="-333340" y="-882747"/>
            <a:ext cx="18807100" cy="4483504"/>
            <a:chOff x="0" y="0"/>
            <a:chExt cx="6361908" cy="1516642"/>
          </a:xfrm>
        </p:grpSpPr>
        <p:sp>
          <p:nvSpPr>
            <p:cNvPr id="3" name="Freeform 3"/>
            <p:cNvSpPr/>
            <p:nvPr/>
          </p:nvSpPr>
          <p:spPr>
            <a:xfrm>
              <a:off x="0" y="0"/>
              <a:ext cx="6361908" cy="1516642"/>
            </a:xfrm>
            <a:custGeom>
              <a:avLst/>
              <a:gdLst/>
              <a:ahLst/>
              <a:cxnLst/>
              <a:rect l="l" t="t" r="r" b="b"/>
              <a:pathLst>
                <a:path w="6361908" h="1516642">
                  <a:moveTo>
                    <a:pt x="0" y="0"/>
                  </a:moveTo>
                  <a:lnTo>
                    <a:pt x="6361908" y="0"/>
                  </a:lnTo>
                  <a:lnTo>
                    <a:pt x="6361908" y="1516642"/>
                  </a:lnTo>
                  <a:lnTo>
                    <a:pt x="0" y="1516642"/>
                  </a:lnTo>
                  <a:close/>
                </a:path>
              </a:pathLst>
            </a:custGeom>
            <a:solidFill>
              <a:srgbClr val="4CB070"/>
            </a:solidFill>
          </p:spPr>
        </p:sp>
      </p:grpSp>
      <p:grpSp>
        <p:nvGrpSpPr>
          <p:cNvPr id="4" name="Group 4"/>
          <p:cNvGrpSpPr>
            <a:grpSpLocks noChangeAspect="1"/>
          </p:cNvGrpSpPr>
          <p:nvPr/>
        </p:nvGrpSpPr>
        <p:grpSpPr>
          <a:xfrm>
            <a:off x="1840188" y="989878"/>
            <a:ext cx="4153639" cy="4153622"/>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5117" r="-25117"/>
              </a:stretch>
            </a:blipFill>
          </p:spPr>
        </p:sp>
      </p:grpSp>
      <p:grpSp>
        <p:nvGrpSpPr>
          <p:cNvPr id="6" name="Group 6"/>
          <p:cNvGrpSpPr>
            <a:grpSpLocks noChangeAspect="1"/>
          </p:cNvGrpSpPr>
          <p:nvPr/>
        </p:nvGrpSpPr>
        <p:grpSpPr>
          <a:xfrm>
            <a:off x="6993390" y="989878"/>
            <a:ext cx="4153639" cy="4153622"/>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31604" r="-18395"/>
              </a:stretch>
            </a:blipFill>
          </p:spPr>
        </p:sp>
      </p:grpSp>
      <p:sp>
        <p:nvSpPr>
          <p:cNvPr id="8" name="TextBox 8"/>
          <p:cNvSpPr txBox="1"/>
          <p:nvPr/>
        </p:nvSpPr>
        <p:spPr>
          <a:xfrm>
            <a:off x="562868" y="9482639"/>
            <a:ext cx="6708279" cy="312420"/>
          </a:xfrm>
          <a:prstGeom prst="rect">
            <a:avLst/>
          </a:prstGeom>
        </p:spPr>
        <p:txBody>
          <a:bodyPr lIns="0" tIns="0" rIns="0" bIns="0" rtlCol="0" anchor="t">
            <a:spAutoFit/>
          </a:bodyPr>
          <a:lstStyle/>
          <a:p>
            <a:pPr>
              <a:lnSpc>
                <a:spcPts val="2520"/>
              </a:lnSpc>
              <a:spcBef>
                <a:spcPct val="0"/>
              </a:spcBef>
            </a:pPr>
            <a:r>
              <a:rPr lang="en-US" sz="1800">
                <a:solidFill>
                  <a:srgbClr val="FDFFFF"/>
                </a:solidFill>
                <a:latin typeface="Glacial Indifference Bold"/>
              </a:rPr>
              <a:t>WWW.SAFE2HELPIL.COM</a:t>
            </a:r>
          </a:p>
        </p:txBody>
      </p:sp>
      <p:sp>
        <p:nvSpPr>
          <p:cNvPr id="9" name="TextBox 9"/>
          <p:cNvSpPr txBox="1"/>
          <p:nvPr/>
        </p:nvSpPr>
        <p:spPr>
          <a:xfrm>
            <a:off x="7271147" y="5670734"/>
            <a:ext cx="9330943" cy="3667125"/>
          </a:xfrm>
          <a:prstGeom prst="rect">
            <a:avLst/>
          </a:prstGeom>
        </p:spPr>
        <p:txBody>
          <a:bodyPr lIns="0" tIns="0" rIns="0" bIns="0" rtlCol="0" anchor="t">
            <a:spAutoFit/>
          </a:bodyPr>
          <a:lstStyle/>
          <a:p>
            <a:pPr>
              <a:lnSpc>
                <a:spcPts val="2879"/>
              </a:lnSpc>
            </a:pPr>
            <a:r>
              <a:rPr lang="en-US" sz="2399">
                <a:solidFill>
                  <a:srgbClr val="FFFFFF"/>
                </a:solidFill>
                <a:latin typeface="Glacial Indifference"/>
              </a:rPr>
              <a:t>In the absence of a trusted adult, Safe2Help Illinois offers students a safe, </a:t>
            </a:r>
            <a:r>
              <a:rPr lang="en-US" sz="2399">
                <a:solidFill>
                  <a:srgbClr val="4CB070"/>
                </a:solidFill>
                <a:latin typeface="Glacial Indifference Bold"/>
              </a:rPr>
              <a:t>confidential</a:t>
            </a:r>
            <a:r>
              <a:rPr lang="en-US" sz="2399">
                <a:solidFill>
                  <a:srgbClr val="FFFFFF"/>
                </a:solidFill>
                <a:latin typeface="Glacial Indifference"/>
              </a:rPr>
              <a:t> way to share information that might help prevent suicides, bullying, school violence or other threats to school safety. This program is not intended to suspend, expel or punish students. Rather, the goal is to get students to </a:t>
            </a:r>
            <a:r>
              <a:rPr lang="en-US" sz="2399">
                <a:solidFill>
                  <a:srgbClr val="4CB070"/>
                </a:solidFill>
                <a:latin typeface="Glacial Indifference Bold"/>
              </a:rPr>
              <a:t>“Seek Help Before Harm.” </a:t>
            </a:r>
          </a:p>
          <a:p>
            <a:pPr>
              <a:lnSpc>
                <a:spcPts val="2879"/>
              </a:lnSpc>
            </a:pPr>
            <a:endParaRPr lang="en-US" sz="2399">
              <a:solidFill>
                <a:srgbClr val="4CB070"/>
              </a:solidFill>
              <a:latin typeface="Glacial Indifference Bold"/>
            </a:endParaRPr>
          </a:p>
          <a:p>
            <a:pPr>
              <a:lnSpc>
                <a:spcPts val="2879"/>
              </a:lnSpc>
            </a:pPr>
            <a:r>
              <a:rPr lang="en-US" sz="2399">
                <a:solidFill>
                  <a:srgbClr val="FFFFFF"/>
                </a:solidFill>
                <a:latin typeface="Glacial Indifference"/>
              </a:rPr>
              <a:t>Safe2Help Illinois will also develop an educational curriculum aimed at </a:t>
            </a:r>
            <a:r>
              <a:rPr lang="en-US" sz="2399">
                <a:solidFill>
                  <a:srgbClr val="4CB070"/>
                </a:solidFill>
                <a:latin typeface="Glacial Indifference Bold"/>
              </a:rPr>
              <a:t>changing the culture</a:t>
            </a:r>
            <a:r>
              <a:rPr lang="en-US" sz="2399">
                <a:solidFill>
                  <a:srgbClr val="FFFFFF"/>
                </a:solidFill>
                <a:latin typeface="Glacial Indifference"/>
              </a:rPr>
              <a:t> in Illinois schools while also providing the resources to help parents and educators reinforce the components of this program. </a:t>
            </a:r>
          </a:p>
        </p:txBody>
      </p:sp>
      <p:grpSp>
        <p:nvGrpSpPr>
          <p:cNvPr id="10" name="Group 10"/>
          <p:cNvGrpSpPr/>
          <p:nvPr/>
        </p:nvGrpSpPr>
        <p:grpSpPr>
          <a:xfrm rot="-4483174">
            <a:off x="-3692128" y="-55278"/>
            <a:ext cx="5691598" cy="3320234"/>
            <a:chOff x="0" y="0"/>
            <a:chExt cx="1267467" cy="739386"/>
          </a:xfrm>
        </p:grpSpPr>
        <p:sp>
          <p:nvSpPr>
            <p:cNvPr id="11" name="Freeform 11"/>
            <p:cNvSpPr/>
            <p:nvPr/>
          </p:nvSpPr>
          <p:spPr>
            <a:xfrm>
              <a:off x="0" y="0"/>
              <a:ext cx="1267467" cy="739386"/>
            </a:xfrm>
            <a:custGeom>
              <a:avLst/>
              <a:gdLst/>
              <a:ahLst/>
              <a:cxnLst/>
              <a:rect l="l" t="t" r="r" b="b"/>
              <a:pathLst>
                <a:path w="1267467" h="739386">
                  <a:moveTo>
                    <a:pt x="0" y="0"/>
                  </a:moveTo>
                  <a:lnTo>
                    <a:pt x="1267467" y="0"/>
                  </a:lnTo>
                  <a:lnTo>
                    <a:pt x="1267467" y="739386"/>
                  </a:lnTo>
                  <a:lnTo>
                    <a:pt x="0" y="739386"/>
                  </a:lnTo>
                  <a:close/>
                </a:path>
              </a:pathLst>
            </a:custGeom>
            <a:solidFill>
              <a:srgbClr val="17284E"/>
            </a:solidFill>
          </p:spPr>
        </p:sp>
      </p:grpSp>
      <p:grpSp>
        <p:nvGrpSpPr>
          <p:cNvPr id="12" name="Group 12"/>
          <p:cNvGrpSpPr/>
          <p:nvPr/>
        </p:nvGrpSpPr>
        <p:grpSpPr>
          <a:xfrm rot="-4483174">
            <a:off x="16283516" y="7598183"/>
            <a:ext cx="5691598" cy="3320234"/>
            <a:chOff x="0" y="0"/>
            <a:chExt cx="1267467" cy="739386"/>
          </a:xfrm>
        </p:grpSpPr>
        <p:sp>
          <p:nvSpPr>
            <p:cNvPr id="13" name="Freeform 13"/>
            <p:cNvSpPr/>
            <p:nvPr/>
          </p:nvSpPr>
          <p:spPr>
            <a:xfrm>
              <a:off x="0" y="0"/>
              <a:ext cx="1267467" cy="739386"/>
            </a:xfrm>
            <a:custGeom>
              <a:avLst/>
              <a:gdLst/>
              <a:ahLst/>
              <a:cxnLst/>
              <a:rect l="l" t="t" r="r" b="b"/>
              <a:pathLst>
                <a:path w="1267467" h="739386">
                  <a:moveTo>
                    <a:pt x="0" y="0"/>
                  </a:moveTo>
                  <a:lnTo>
                    <a:pt x="1267467" y="0"/>
                  </a:lnTo>
                  <a:lnTo>
                    <a:pt x="1267467" y="739386"/>
                  </a:lnTo>
                  <a:lnTo>
                    <a:pt x="0" y="739386"/>
                  </a:lnTo>
                  <a:close/>
                </a:path>
              </a:pathLst>
            </a:custGeom>
            <a:solidFill>
              <a:srgbClr val="4CB070"/>
            </a:solidFill>
          </p:spPr>
        </p:sp>
      </p:grpSp>
      <p:grpSp>
        <p:nvGrpSpPr>
          <p:cNvPr id="14" name="Group 14"/>
          <p:cNvGrpSpPr/>
          <p:nvPr/>
        </p:nvGrpSpPr>
        <p:grpSpPr>
          <a:xfrm>
            <a:off x="-846329" y="6075594"/>
            <a:ext cx="7045205" cy="1579674"/>
            <a:chOff x="0" y="0"/>
            <a:chExt cx="2644844" cy="593026"/>
          </a:xfrm>
        </p:grpSpPr>
        <p:sp>
          <p:nvSpPr>
            <p:cNvPr id="15" name="Freeform 15"/>
            <p:cNvSpPr/>
            <p:nvPr/>
          </p:nvSpPr>
          <p:spPr>
            <a:xfrm>
              <a:off x="0" y="0"/>
              <a:ext cx="2644844" cy="593026"/>
            </a:xfrm>
            <a:custGeom>
              <a:avLst/>
              <a:gdLst/>
              <a:ahLst/>
              <a:cxnLst/>
              <a:rect l="l" t="t" r="r" b="b"/>
              <a:pathLst>
                <a:path w="2644844" h="593026">
                  <a:moveTo>
                    <a:pt x="0" y="0"/>
                  </a:moveTo>
                  <a:lnTo>
                    <a:pt x="2644844" y="0"/>
                  </a:lnTo>
                  <a:lnTo>
                    <a:pt x="2644844" y="593026"/>
                  </a:lnTo>
                  <a:lnTo>
                    <a:pt x="0" y="593026"/>
                  </a:lnTo>
                  <a:close/>
                </a:path>
              </a:pathLst>
            </a:custGeom>
            <a:solidFill>
              <a:srgbClr val="4CB070"/>
            </a:solidFill>
          </p:spPr>
        </p:sp>
      </p:grpSp>
      <p:grpSp>
        <p:nvGrpSpPr>
          <p:cNvPr id="16" name="Group 16"/>
          <p:cNvGrpSpPr/>
          <p:nvPr/>
        </p:nvGrpSpPr>
        <p:grpSpPr>
          <a:xfrm>
            <a:off x="-846329" y="6319461"/>
            <a:ext cx="6194395" cy="2481063"/>
            <a:chOff x="0" y="0"/>
            <a:chExt cx="2325440" cy="931417"/>
          </a:xfrm>
        </p:grpSpPr>
        <p:sp>
          <p:nvSpPr>
            <p:cNvPr id="17" name="Freeform 17"/>
            <p:cNvSpPr/>
            <p:nvPr/>
          </p:nvSpPr>
          <p:spPr>
            <a:xfrm>
              <a:off x="0" y="0"/>
              <a:ext cx="2325440" cy="931417"/>
            </a:xfrm>
            <a:custGeom>
              <a:avLst/>
              <a:gdLst/>
              <a:ahLst/>
              <a:cxnLst/>
              <a:rect l="l" t="t" r="r" b="b"/>
              <a:pathLst>
                <a:path w="2325440" h="931417">
                  <a:moveTo>
                    <a:pt x="0" y="0"/>
                  </a:moveTo>
                  <a:lnTo>
                    <a:pt x="2325440" y="0"/>
                  </a:lnTo>
                  <a:lnTo>
                    <a:pt x="2325440" y="931417"/>
                  </a:lnTo>
                  <a:lnTo>
                    <a:pt x="0" y="931417"/>
                  </a:lnTo>
                  <a:close/>
                </a:path>
              </a:pathLst>
            </a:custGeom>
            <a:solidFill>
              <a:srgbClr val="4CB070"/>
            </a:solidFill>
          </p:spPr>
        </p:sp>
      </p:grpSp>
      <p:sp>
        <p:nvSpPr>
          <p:cNvPr id="18" name="TextBox 18"/>
          <p:cNvSpPr txBox="1"/>
          <p:nvPr/>
        </p:nvSpPr>
        <p:spPr>
          <a:xfrm>
            <a:off x="261286" y="6585134"/>
            <a:ext cx="5328725" cy="1838325"/>
          </a:xfrm>
          <a:prstGeom prst="rect">
            <a:avLst/>
          </a:prstGeom>
        </p:spPr>
        <p:txBody>
          <a:bodyPr lIns="0" tIns="0" rIns="0" bIns="0" rtlCol="0" anchor="t">
            <a:spAutoFit/>
          </a:bodyPr>
          <a:lstStyle/>
          <a:p>
            <a:pPr>
              <a:lnSpc>
                <a:spcPts val="7200"/>
              </a:lnSpc>
            </a:pPr>
            <a:r>
              <a:rPr lang="en-US" sz="6000">
                <a:solidFill>
                  <a:srgbClr val="0A1F41"/>
                </a:solidFill>
                <a:latin typeface="Gagalin"/>
              </a:rPr>
              <a:t>What is Safe2Help IL?</a:t>
            </a:r>
          </a:p>
        </p:txBody>
      </p:sp>
      <p:grpSp>
        <p:nvGrpSpPr>
          <p:cNvPr id="19" name="Group 19"/>
          <p:cNvGrpSpPr/>
          <p:nvPr/>
        </p:nvGrpSpPr>
        <p:grpSpPr>
          <a:xfrm>
            <a:off x="12657408" y="498670"/>
            <a:ext cx="6194395" cy="2481063"/>
            <a:chOff x="0" y="0"/>
            <a:chExt cx="2325440" cy="931417"/>
          </a:xfrm>
        </p:grpSpPr>
        <p:sp>
          <p:nvSpPr>
            <p:cNvPr id="20" name="Freeform 20"/>
            <p:cNvSpPr/>
            <p:nvPr/>
          </p:nvSpPr>
          <p:spPr>
            <a:xfrm>
              <a:off x="0" y="0"/>
              <a:ext cx="2325440" cy="931417"/>
            </a:xfrm>
            <a:custGeom>
              <a:avLst/>
              <a:gdLst/>
              <a:ahLst/>
              <a:cxnLst/>
              <a:rect l="l" t="t" r="r" b="b"/>
              <a:pathLst>
                <a:path w="2325440" h="931417">
                  <a:moveTo>
                    <a:pt x="0" y="0"/>
                  </a:moveTo>
                  <a:lnTo>
                    <a:pt x="2325440" y="0"/>
                  </a:lnTo>
                  <a:lnTo>
                    <a:pt x="2325440" y="931417"/>
                  </a:lnTo>
                  <a:lnTo>
                    <a:pt x="0" y="931417"/>
                  </a:lnTo>
                  <a:close/>
                </a:path>
              </a:pathLst>
            </a:custGeom>
            <a:solidFill>
              <a:srgbClr val="4CB070"/>
            </a:solidFill>
          </p:spPr>
        </p:sp>
      </p:grpSp>
      <p:grpSp>
        <p:nvGrpSpPr>
          <p:cNvPr id="21" name="Group 21"/>
          <p:cNvGrpSpPr>
            <a:grpSpLocks noChangeAspect="1"/>
          </p:cNvGrpSpPr>
          <p:nvPr/>
        </p:nvGrpSpPr>
        <p:grpSpPr>
          <a:xfrm>
            <a:off x="12180259" y="989878"/>
            <a:ext cx="4153639" cy="4153622"/>
            <a:chOff x="0" y="0"/>
            <a:chExt cx="6350000" cy="6349975"/>
          </a:xfrm>
        </p:grpSpPr>
        <p:sp>
          <p:nvSpPr>
            <p:cNvPr id="22" name="Freeform 2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24999" r="-24999"/>
              </a:stretch>
            </a:blipFill>
          </p:spPr>
        </p:sp>
      </p:grpSp>
      <p:sp>
        <p:nvSpPr>
          <p:cNvPr id="23" name="TextBox 23"/>
          <p:cNvSpPr txBox="1"/>
          <p:nvPr/>
        </p:nvSpPr>
        <p:spPr>
          <a:xfrm>
            <a:off x="11015254" y="9482639"/>
            <a:ext cx="6612543" cy="306705"/>
          </a:xfrm>
          <a:prstGeom prst="rect">
            <a:avLst/>
          </a:prstGeom>
        </p:spPr>
        <p:txBody>
          <a:bodyPr lIns="0" tIns="0" rIns="0" bIns="0" rtlCol="0" anchor="t">
            <a:spAutoFit/>
          </a:bodyPr>
          <a:lstStyle/>
          <a:p>
            <a:pPr algn="r">
              <a:lnSpc>
                <a:spcPts val="2520"/>
              </a:lnSpc>
              <a:spcBef>
                <a:spcPct val="0"/>
              </a:spcBef>
            </a:pPr>
            <a:r>
              <a:rPr lang="en-US" sz="1800">
                <a:solidFill>
                  <a:srgbClr val="FFFFFF"/>
                </a:solidFill>
                <a:latin typeface="Glacial Indifference Bold"/>
              </a:rPr>
              <a:t>INFO@SAFE2HELPIL.COM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7284E"/>
        </a:solidFill>
        <a:effectLst/>
      </p:bgPr>
    </p:bg>
    <p:spTree>
      <p:nvGrpSpPr>
        <p:cNvPr id="1" name=""/>
        <p:cNvGrpSpPr/>
        <p:nvPr/>
      </p:nvGrpSpPr>
      <p:grpSpPr>
        <a:xfrm>
          <a:off x="0" y="0"/>
          <a:ext cx="0" cy="0"/>
          <a:chOff x="0" y="0"/>
          <a:chExt cx="0" cy="0"/>
        </a:xfrm>
      </p:grpSpPr>
      <p:grpSp>
        <p:nvGrpSpPr>
          <p:cNvPr id="2" name="Group 2"/>
          <p:cNvGrpSpPr/>
          <p:nvPr/>
        </p:nvGrpSpPr>
        <p:grpSpPr>
          <a:xfrm>
            <a:off x="-313900" y="0"/>
            <a:ext cx="11674817" cy="11656138"/>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4CB070"/>
            </a:solidFill>
          </p:spPr>
        </p:sp>
      </p:grpSp>
      <p:grpSp>
        <p:nvGrpSpPr>
          <p:cNvPr id="4" name="Group 4"/>
          <p:cNvGrpSpPr/>
          <p:nvPr/>
        </p:nvGrpSpPr>
        <p:grpSpPr>
          <a:xfrm>
            <a:off x="12657408" y="498670"/>
            <a:ext cx="6194395" cy="2481063"/>
            <a:chOff x="0" y="0"/>
            <a:chExt cx="2325440" cy="931417"/>
          </a:xfrm>
        </p:grpSpPr>
        <p:sp>
          <p:nvSpPr>
            <p:cNvPr id="5" name="Freeform 5"/>
            <p:cNvSpPr/>
            <p:nvPr/>
          </p:nvSpPr>
          <p:spPr>
            <a:xfrm>
              <a:off x="0" y="0"/>
              <a:ext cx="2325440" cy="931417"/>
            </a:xfrm>
            <a:custGeom>
              <a:avLst/>
              <a:gdLst/>
              <a:ahLst/>
              <a:cxnLst/>
              <a:rect l="l" t="t" r="r" b="b"/>
              <a:pathLst>
                <a:path w="2325440" h="931417">
                  <a:moveTo>
                    <a:pt x="0" y="0"/>
                  </a:moveTo>
                  <a:lnTo>
                    <a:pt x="2325440" y="0"/>
                  </a:lnTo>
                  <a:lnTo>
                    <a:pt x="2325440" y="931417"/>
                  </a:lnTo>
                  <a:lnTo>
                    <a:pt x="0" y="931417"/>
                  </a:lnTo>
                  <a:close/>
                </a:path>
              </a:pathLst>
            </a:custGeom>
            <a:solidFill>
              <a:srgbClr val="4CB070"/>
            </a:solidFill>
          </p:spPr>
        </p:sp>
      </p:grpSp>
      <p:grpSp>
        <p:nvGrpSpPr>
          <p:cNvPr id="6" name="Group 6"/>
          <p:cNvGrpSpPr/>
          <p:nvPr/>
        </p:nvGrpSpPr>
        <p:grpSpPr>
          <a:xfrm>
            <a:off x="11242795" y="498670"/>
            <a:ext cx="7045205" cy="1579674"/>
            <a:chOff x="0" y="0"/>
            <a:chExt cx="2644844" cy="593026"/>
          </a:xfrm>
        </p:grpSpPr>
        <p:sp>
          <p:nvSpPr>
            <p:cNvPr id="7" name="Freeform 7"/>
            <p:cNvSpPr/>
            <p:nvPr/>
          </p:nvSpPr>
          <p:spPr>
            <a:xfrm>
              <a:off x="0" y="0"/>
              <a:ext cx="2644844" cy="593026"/>
            </a:xfrm>
            <a:custGeom>
              <a:avLst/>
              <a:gdLst/>
              <a:ahLst/>
              <a:cxnLst/>
              <a:rect l="l" t="t" r="r" b="b"/>
              <a:pathLst>
                <a:path w="2644844" h="593026">
                  <a:moveTo>
                    <a:pt x="0" y="0"/>
                  </a:moveTo>
                  <a:lnTo>
                    <a:pt x="2644844" y="0"/>
                  </a:lnTo>
                  <a:lnTo>
                    <a:pt x="2644844" y="593026"/>
                  </a:lnTo>
                  <a:lnTo>
                    <a:pt x="0" y="593026"/>
                  </a:lnTo>
                  <a:close/>
                </a:path>
              </a:pathLst>
            </a:custGeom>
            <a:solidFill>
              <a:srgbClr val="4CB070"/>
            </a:solidFill>
          </p:spPr>
        </p:sp>
      </p:grpSp>
      <p:sp>
        <p:nvSpPr>
          <p:cNvPr id="8" name="TextBox 8"/>
          <p:cNvSpPr txBox="1"/>
          <p:nvPr/>
        </p:nvSpPr>
        <p:spPr>
          <a:xfrm>
            <a:off x="799951" y="2736277"/>
            <a:ext cx="9829757" cy="426720"/>
          </a:xfrm>
          <a:prstGeom prst="rect">
            <a:avLst/>
          </a:prstGeom>
        </p:spPr>
        <p:txBody>
          <a:bodyPr lIns="0" tIns="0" rIns="0" bIns="0" rtlCol="0" anchor="t">
            <a:spAutoFit/>
          </a:bodyPr>
          <a:lstStyle/>
          <a:p>
            <a:pPr>
              <a:lnSpc>
                <a:spcPts val="3360"/>
              </a:lnSpc>
            </a:pPr>
            <a:endParaRPr/>
          </a:p>
        </p:txBody>
      </p:sp>
      <p:grpSp>
        <p:nvGrpSpPr>
          <p:cNvPr id="9" name="Group 9"/>
          <p:cNvGrpSpPr>
            <a:grpSpLocks noChangeAspect="1"/>
          </p:cNvGrpSpPr>
          <p:nvPr/>
        </p:nvGrpSpPr>
        <p:grpSpPr>
          <a:xfrm rot="5400000">
            <a:off x="8834572" y="2979733"/>
            <a:ext cx="2180682" cy="2180682"/>
            <a:chOff x="0" y="0"/>
            <a:chExt cx="14400530" cy="14400530"/>
          </a:xfrm>
        </p:grpSpPr>
        <p:sp>
          <p:nvSpPr>
            <p:cNvPr id="10" name="Freeform 10"/>
            <p:cNvSpPr/>
            <p:nvPr/>
          </p:nvSpPr>
          <p:spPr>
            <a:xfrm>
              <a:off x="0" y="0"/>
              <a:ext cx="14400530" cy="14399261"/>
            </a:xfrm>
            <a:custGeom>
              <a:avLst/>
              <a:gdLst/>
              <a:ahLst/>
              <a:cxnLst/>
              <a:rect l="l" t="t" r="r" b="b"/>
              <a:pathLst>
                <a:path w="14400530" h="14399261">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solidFill>
              <a:srgbClr val="4CB070"/>
            </a:solidFill>
          </p:spPr>
        </p:sp>
      </p:grpSp>
      <p:grpSp>
        <p:nvGrpSpPr>
          <p:cNvPr id="11" name="Group 11"/>
          <p:cNvGrpSpPr>
            <a:grpSpLocks noChangeAspect="1"/>
          </p:cNvGrpSpPr>
          <p:nvPr/>
        </p:nvGrpSpPr>
        <p:grpSpPr>
          <a:xfrm>
            <a:off x="6495727" y="2988979"/>
            <a:ext cx="2180682" cy="2180682"/>
            <a:chOff x="0" y="0"/>
            <a:chExt cx="14400530" cy="14400530"/>
          </a:xfrm>
        </p:grpSpPr>
        <p:sp>
          <p:nvSpPr>
            <p:cNvPr id="12" name="Freeform 12"/>
            <p:cNvSpPr/>
            <p:nvPr/>
          </p:nvSpPr>
          <p:spPr>
            <a:xfrm>
              <a:off x="0" y="0"/>
              <a:ext cx="14400530" cy="14399261"/>
            </a:xfrm>
            <a:custGeom>
              <a:avLst/>
              <a:gdLst/>
              <a:ahLst/>
              <a:cxnLst/>
              <a:rect l="l" t="t" r="r" b="b"/>
              <a:pathLst>
                <a:path w="14400530" h="14399261">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solidFill>
              <a:srgbClr val="9ACDAC"/>
            </a:solidFill>
          </p:spPr>
        </p:sp>
      </p:grpSp>
      <p:grpSp>
        <p:nvGrpSpPr>
          <p:cNvPr id="13" name="Group 13"/>
          <p:cNvGrpSpPr>
            <a:grpSpLocks noChangeAspect="1"/>
          </p:cNvGrpSpPr>
          <p:nvPr/>
        </p:nvGrpSpPr>
        <p:grpSpPr>
          <a:xfrm rot="-10800000">
            <a:off x="8800171" y="5330884"/>
            <a:ext cx="2180682" cy="2180682"/>
            <a:chOff x="0" y="0"/>
            <a:chExt cx="14400530" cy="14400530"/>
          </a:xfrm>
        </p:grpSpPr>
        <p:sp>
          <p:nvSpPr>
            <p:cNvPr id="14" name="Freeform 14"/>
            <p:cNvSpPr/>
            <p:nvPr/>
          </p:nvSpPr>
          <p:spPr>
            <a:xfrm>
              <a:off x="0" y="0"/>
              <a:ext cx="14400530" cy="14399261"/>
            </a:xfrm>
            <a:custGeom>
              <a:avLst/>
              <a:gdLst/>
              <a:ahLst/>
              <a:cxnLst/>
              <a:rect l="l" t="t" r="r" b="b"/>
              <a:pathLst>
                <a:path w="14400530" h="14399261">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solidFill>
              <a:srgbClr val="9ACDAC"/>
            </a:solidFill>
          </p:spPr>
        </p:sp>
      </p:grpSp>
      <p:grpSp>
        <p:nvGrpSpPr>
          <p:cNvPr id="15" name="Group 15"/>
          <p:cNvGrpSpPr>
            <a:grpSpLocks noChangeAspect="1"/>
          </p:cNvGrpSpPr>
          <p:nvPr/>
        </p:nvGrpSpPr>
        <p:grpSpPr>
          <a:xfrm rot="-5400000">
            <a:off x="6495727" y="5326057"/>
            <a:ext cx="2180682" cy="2180682"/>
            <a:chOff x="0" y="0"/>
            <a:chExt cx="14400530" cy="14400530"/>
          </a:xfrm>
        </p:grpSpPr>
        <p:sp>
          <p:nvSpPr>
            <p:cNvPr id="16" name="Freeform 16"/>
            <p:cNvSpPr/>
            <p:nvPr/>
          </p:nvSpPr>
          <p:spPr>
            <a:xfrm>
              <a:off x="0" y="0"/>
              <a:ext cx="14400530" cy="14399261"/>
            </a:xfrm>
            <a:custGeom>
              <a:avLst/>
              <a:gdLst/>
              <a:ahLst/>
              <a:cxnLst/>
              <a:rect l="l" t="t" r="r" b="b"/>
              <a:pathLst>
                <a:path w="14400530" h="14399261">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solidFill>
              <a:srgbClr val="697285"/>
            </a:solidFill>
          </p:spPr>
        </p:sp>
      </p:grpSp>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60249" y="3312272"/>
            <a:ext cx="1451638" cy="1534096"/>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05845" y="3490992"/>
            <a:ext cx="1438137" cy="1176658"/>
          </a:xfrm>
          <a:prstGeom prst="rect">
            <a:avLst/>
          </a:prstGeom>
        </p:spPr>
      </p:pic>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05845" y="5731730"/>
            <a:ext cx="1369336" cy="1369336"/>
          </a:xfrm>
          <a:prstGeom prst="rect">
            <a:avLst/>
          </a:prstGeom>
        </p:spPr>
      </p:pic>
      <p:pic>
        <p:nvPicPr>
          <p:cNvPr id="20"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751441" y="5731730"/>
            <a:ext cx="1669253" cy="1095448"/>
          </a:xfrm>
          <a:prstGeom prst="rect">
            <a:avLst/>
          </a:prstGeom>
        </p:spPr>
      </p:pic>
      <p:sp>
        <p:nvSpPr>
          <p:cNvPr id="21" name="TextBox 21"/>
          <p:cNvSpPr txBox="1"/>
          <p:nvPr/>
        </p:nvSpPr>
        <p:spPr>
          <a:xfrm>
            <a:off x="11979869" y="897952"/>
            <a:ext cx="5647929" cy="1838325"/>
          </a:xfrm>
          <a:prstGeom prst="rect">
            <a:avLst/>
          </a:prstGeom>
        </p:spPr>
        <p:txBody>
          <a:bodyPr lIns="0" tIns="0" rIns="0" bIns="0" rtlCol="0" anchor="t">
            <a:spAutoFit/>
          </a:bodyPr>
          <a:lstStyle/>
          <a:p>
            <a:pPr algn="r">
              <a:lnSpc>
                <a:spcPts val="7200"/>
              </a:lnSpc>
            </a:pPr>
            <a:r>
              <a:rPr lang="en-US" sz="6000">
                <a:solidFill>
                  <a:srgbClr val="17284E"/>
                </a:solidFill>
                <a:latin typeface="Gagalin"/>
              </a:rPr>
              <a:t>Safe2Help IL Elements</a:t>
            </a:r>
          </a:p>
        </p:txBody>
      </p:sp>
      <p:sp>
        <p:nvSpPr>
          <p:cNvPr id="23" name="TextBox 23"/>
          <p:cNvSpPr txBox="1"/>
          <p:nvPr/>
        </p:nvSpPr>
        <p:spPr>
          <a:xfrm>
            <a:off x="562868" y="9482639"/>
            <a:ext cx="6708279" cy="312420"/>
          </a:xfrm>
          <a:prstGeom prst="rect">
            <a:avLst/>
          </a:prstGeom>
        </p:spPr>
        <p:txBody>
          <a:bodyPr lIns="0" tIns="0" rIns="0" bIns="0" rtlCol="0" anchor="t">
            <a:spAutoFit/>
          </a:bodyPr>
          <a:lstStyle/>
          <a:p>
            <a:pPr>
              <a:lnSpc>
                <a:spcPts val="2520"/>
              </a:lnSpc>
              <a:spcBef>
                <a:spcPct val="0"/>
              </a:spcBef>
            </a:pPr>
            <a:r>
              <a:rPr lang="en-US" sz="1800">
                <a:solidFill>
                  <a:srgbClr val="0A1F41"/>
                </a:solidFill>
                <a:latin typeface="Glacial Indifference Bold"/>
              </a:rPr>
              <a:t>WWW.SAFE2HELPIL.COM</a:t>
            </a:r>
          </a:p>
        </p:txBody>
      </p:sp>
      <p:grpSp>
        <p:nvGrpSpPr>
          <p:cNvPr id="24" name="Group 24"/>
          <p:cNvGrpSpPr/>
          <p:nvPr/>
        </p:nvGrpSpPr>
        <p:grpSpPr>
          <a:xfrm>
            <a:off x="11242795" y="3162997"/>
            <a:ext cx="5138178" cy="2128396"/>
            <a:chOff x="0" y="0"/>
            <a:chExt cx="6850904" cy="2837861"/>
          </a:xfrm>
        </p:grpSpPr>
        <p:sp>
          <p:nvSpPr>
            <p:cNvPr id="25" name="TextBox 25"/>
            <p:cNvSpPr txBox="1"/>
            <p:nvPr/>
          </p:nvSpPr>
          <p:spPr>
            <a:xfrm>
              <a:off x="0" y="-47625"/>
              <a:ext cx="6850904" cy="491278"/>
            </a:xfrm>
            <a:prstGeom prst="rect">
              <a:avLst/>
            </a:prstGeom>
          </p:spPr>
          <p:txBody>
            <a:bodyPr lIns="0" tIns="0" rIns="0" bIns="0" rtlCol="0" anchor="t">
              <a:spAutoFit/>
            </a:bodyPr>
            <a:lstStyle/>
            <a:p>
              <a:pPr>
                <a:lnSpc>
                  <a:spcPts val="3079"/>
                </a:lnSpc>
              </a:pPr>
              <a:r>
                <a:rPr lang="en-US" sz="2200" spc="286">
                  <a:solidFill>
                    <a:srgbClr val="FFFFFF"/>
                  </a:solidFill>
                  <a:latin typeface="Code Pro Bold"/>
                </a:rPr>
                <a:t>COMMUNITY OUTREACH</a:t>
              </a:r>
            </a:p>
          </p:txBody>
        </p:sp>
        <p:sp>
          <p:nvSpPr>
            <p:cNvPr id="26" name="TextBox 26"/>
            <p:cNvSpPr txBox="1"/>
            <p:nvPr/>
          </p:nvSpPr>
          <p:spPr>
            <a:xfrm>
              <a:off x="0" y="657059"/>
              <a:ext cx="6850904" cy="2180802"/>
            </a:xfrm>
            <a:prstGeom prst="rect">
              <a:avLst/>
            </a:prstGeom>
          </p:spPr>
          <p:txBody>
            <a:bodyPr lIns="0" tIns="0" rIns="0" bIns="0" rtlCol="0" anchor="t">
              <a:spAutoFit/>
            </a:bodyPr>
            <a:lstStyle/>
            <a:p>
              <a:pPr>
                <a:lnSpc>
                  <a:spcPts val="3340"/>
                </a:lnSpc>
              </a:pPr>
              <a:r>
                <a:rPr lang="en-US" sz="2000" spc="60">
                  <a:solidFill>
                    <a:srgbClr val="FFFFFF"/>
                  </a:solidFill>
                  <a:latin typeface="Code Pro"/>
                </a:rPr>
                <a:t>Marketing resources are available to help educate parents and community partners about the program</a:t>
              </a:r>
            </a:p>
          </p:txBody>
        </p:sp>
      </p:grpSp>
      <p:grpSp>
        <p:nvGrpSpPr>
          <p:cNvPr id="27" name="Group 27"/>
          <p:cNvGrpSpPr/>
          <p:nvPr/>
        </p:nvGrpSpPr>
        <p:grpSpPr>
          <a:xfrm>
            <a:off x="11360917" y="5561750"/>
            <a:ext cx="5138178" cy="2130301"/>
            <a:chOff x="0" y="0"/>
            <a:chExt cx="6850904" cy="2840401"/>
          </a:xfrm>
        </p:grpSpPr>
        <p:sp>
          <p:nvSpPr>
            <p:cNvPr id="28" name="TextBox 28"/>
            <p:cNvSpPr txBox="1"/>
            <p:nvPr/>
          </p:nvSpPr>
          <p:spPr>
            <a:xfrm>
              <a:off x="0" y="-47625"/>
              <a:ext cx="6850904" cy="493818"/>
            </a:xfrm>
            <a:prstGeom prst="rect">
              <a:avLst/>
            </a:prstGeom>
          </p:spPr>
          <p:txBody>
            <a:bodyPr lIns="0" tIns="0" rIns="0" bIns="0" rtlCol="0" anchor="t">
              <a:spAutoFit/>
            </a:bodyPr>
            <a:lstStyle/>
            <a:p>
              <a:pPr>
                <a:lnSpc>
                  <a:spcPts val="3079"/>
                </a:lnSpc>
              </a:pPr>
              <a:r>
                <a:rPr lang="en-US" sz="2200" spc="286">
                  <a:solidFill>
                    <a:srgbClr val="FFFFFF"/>
                  </a:solidFill>
                  <a:latin typeface="Code Pro Bold"/>
                </a:rPr>
                <a:t>CONFIDENTIAL HELPLINE</a:t>
              </a:r>
              <a:endParaRPr lang="en-US" sz="2200" spc="286" dirty="0">
                <a:solidFill>
                  <a:srgbClr val="FFFFFF"/>
                </a:solidFill>
                <a:latin typeface="Code Pro Bold"/>
              </a:endParaRPr>
            </a:p>
          </p:txBody>
        </p:sp>
        <p:sp>
          <p:nvSpPr>
            <p:cNvPr id="29" name="TextBox 29"/>
            <p:cNvSpPr txBox="1"/>
            <p:nvPr/>
          </p:nvSpPr>
          <p:spPr>
            <a:xfrm>
              <a:off x="0" y="659599"/>
              <a:ext cx="6850904" cy="2180802"/>
            </a:xfrm>
            <a:prstGeom prst="rect">
              <a:avLst/>
            </a:prstGeom>
          </p:spPr>
          <p:txBody>
            <a:bodyPr lIns="0" tIns="0" rIns="0" bIns="0" rtlCol="0" anchor="t">
              <a:spAutoFit/>
            </a:bodyPr>
            <a:lstStyle/>
            <a:p>
              <a:pPr>
                <a:lnSpc>
                  <a:spcPts val="3340"/>
                </a:lnSpc>
              </a:pPr>
              <a:r>
                <a:rPr lang="en-US" sz="2000" spc="60">
                  <a:solidFill>
                    <a:srgbClr val="FFFFFF"/>
                  </a:solidFill>
                  <a:latin typeface="Code Pro"/>
                </a:rPr>
                <a:t>Students have a safe, confidential way in which to share information using phone, email, text, mobile app, or web form.  </a:t>
              </a:r>
            </a:p>
          </p:txBody>
        </p:sp>
      </p:grpSp>
      <p:grpSp>
        <p:nvGrpSpPr>
          <p:cNvPr id="30" name="Group 30"/>
          <p:cNvGrpSpPr/>
          <p:nvPr/>
        </p:nvGrpSpPr>
        <p:grpSpPr>
          <a:xfrm>
            <a:off x="911205" y="5561750"/>
            <a:ext cx="5290704" cy="1709296"/>
            <a:chOff x="0" y="0"/>
            <a:chExt cx="7054272" cy="2279061"/>
          </a:xfrm>
        </p:grpSpPr>
        <p:sp>
          <p:nvSpPr>
            <p:cNvPr id="31" name="TextBox 31"/>
            <p:cNvSpPr txBox="1"/>
            <p:nvPr/>
          </p:nvSpPr>
          <p:spPr>
            <a:xfrm>
              <a:off x="0" y="-47625"/>
              <a:ext cx="7054272" cy="491278"/>
            </a:xfrm>
            <a:prstGeom prst="rect">
              <a:avLst/>
            </a:prstGeom>
          </p:spPr>
          <p:txBody>
            <a:bodyPr lIns="0" tIns="0" rIns="0" bIns="0" rtlCol="0" anchor="t">
              <a:spAutoFit/>
            </a:bodyPr>
            <a:lstStyle/>
            <a:p>
              <a:pPr algn="r">
                <a:lnSpc>
                  <a:spcPts val="3079"/>
                </a:lnSpc>
              </a:pPr>
              <a:r>
                <a:rPr lang="en-US" sz="2200" spc="286">
                  <a:solidFill>
                    <a:srgbClr val="FFFFFF"/>
                  </a:solidFill>
                  <a:latin typeface="Code Pro Bold"/>
                </a:rPr>
                <a:t>EDUCATIONAL RESOURCES</a:t>
              </a:r>
            </a:p>
          </p:txBody>
        </p:sp>
        <p:sp>
          <p:nvSpPr>
            <p:cNvPr id="32" name="TextBox 32"/>
            <p:cNvSpPr txBox="1"/>
            <p:nvPr/>
          </p:nvSpPr>
          <p:spPr>
            <a:xfrm>
              <a:off x="0" y="657059"/>
              <a:ext cx="7054272" cy="1622002"/>
            </a:xfrm>
            <a:prstGeom prst="rect">
              <a:avLst/>
            </a:prstGeom>
          </p:spPr>
          <p:txBody>
            <a:bodyPr lIns="0" tIns="0" rIns="0" bIns="0" rtlCol="0" anchor="t">
              <a:spAutoFit/>
            </a:bodyPr>
            <a:lstStyle/>
            <a:p>
              <a:pPr algn="r">
                <a:lnSpc>
                  <a:spcPts val="3340"/>
                </a:lnSpc>
              </a:pPr>
              <a:r>
                <a:rPr lang="en-US" sz="2000" spc="60" dirty="0">
                  <a:solidFill>
                    <a:srgbClr val="FFFFFF"/>
                  </a:solidFill>
                  <a:latin typeface="Code Pro"/>
                </a:rPr>
                <a:t>A classroom resource kit is provided and aimed at changing the culture in Illinois schools</a:t>
              </a:r>
            </a:p>
          </p:txBody>
        </p:sp>
      </p:grpSp>
      <p:grpSp>
        <p:nvGrpSpPr>
          <p:cNvPr id="33" name="Group 33"/>
          <p:cNvGrpSpPr/>
          <p:nvPr/>
        </p:nvGrpSpPr>
        <p:grpSpPr>
          <a:xfrm>
            <a:off x="799951" y="3214474"/>
            <a:ext cx="5138178" cy="1711201"/>
            <a:chOff x="0" y="0"/>
            <a:chExt cx="6850904" cy="2281601"/>
          </a:xfrm>
        </p:grpSpPr>
        <p:sp>
          <p:nvSpPr>
            <p:cNvPr id="34" name="TextBox 34"/>
            <p:cNvSpPr txBox="1"/>
            <p:nvPr/>
          </p:nvSpPr>
          <p:spPr>
            <a:xfrm>
              <a:off x="0" y="-47625"/>
              <a:ext cx="6850904" cy="493818"/>
            </a:xfrm>
            <a:prstGeom prst="rect">
              <a:avLst/>
            </a:prstGeom>
          </p:spPr>
          <p:txBody>
            <a:bodyPr lIns="0" tIns="0" rIns="0" bIns="0" rtlCol="0" anchor="t">
              <a:spAutoFit/>
            </a:bodyPr>
            <a:lstStyle/>
            <a:p>
              <a:pPr algn="r">
                <a:lnSpc>
                  <a:spcPts val="3079"/>
                </a:lnSpc>
              </a:pPr>
              <a:r>
                <a:rPr lang="en-US" sz="2200" spc="286">
                  <a:solidFill>
                    <a:srgbClr val="FFFFFF"/>
                  </a:solidFill>
                  <a:latin typeface="Code Pro Bold"/>
                </a:rPr>
                <a:t> STUDENT RESOURCES</a:t>
              </a:r>
            </a:p>
          </p:txBody>
        </p:sp>
        <p:sp>
          <p:nvSpPr>
            <p:cNvPr id="35" name="TextBox 35"/>
            <p:cNvSpPr txBox="1"/>
            <p:nvPr/>
          </p:nvSpPr>
          <p:spPr>
            <a:xfrm>
              <a:off x="0" y="659599"/>
              <a:ext cx="6850904" cy="1622002"/>
            </a:xfrm>
            <a:prstGeom prst="rect">
              <a:avLst/>
            </a:prstGeom>
          </p:spPr>
          <p:txBody>
            <a:bodyPr lIns="0" tIns="0" rIns="0" bIns="0" rtlCol="0" anchor="t">
              <a:spAutoFit/>
            </a:bodyPr>
            <a:lstStyle/>
            <a:p>
              <a:pPr algn="r">
                <a:lnSpc>
                  <a:spcPts val="3340"/>
                </a:lnSpc>
              </a:pPr>
              <a:r>
                <a:rPr lang="en-US" sz="2000" spc="60" dirty="0">
                  <a:solidFill>
                    <a:srgbClr val="FFFFFF"/>
                  </a:solidFill>
                  <a:latin typeface="Code Pro"/>
                </a:rPr>
                <a:t>The website, Safe2HelpIL.com, connects students to self-help resources.</a:t>
              </a:r>
            </a:p>
          </p:txBody>
        </p:sp>
      </p:grpSp>
      <p:sp>
        <p:nvSpPr>
          <p:cNvPr id="36" name="TextBox 36"/>
          <p:cNvSpPr txBox="1"/>
          <p:nvPr/>
        </p:nvSpPr>
        <p:spPr>
          <a:xfrm>
            <a:off x="11015254" y="9482639"/>
            <a:ext cx="6612543" cy="306705"/>
          </a:xfrm>
          <a:prstGeom prst="rect">
            <a:avLst/>
          </a:prstGeom>
        </p:spPr>
        <p:txBody>
          <a:bodyPr lIns="0" tIns="0" rIns="0" bIns="0" rtlCol="0" anchor="t">
            <a:spAutoFit/>
          </a:bodyPr>
          <a:lstStyle/>
          <a:p>
            <a:pPr algn="r">
              <a:lnSpc>
                <a:spcPts val="2520"/>
              </a:lnSpc>
              <a:spcBef>
                <a:spcPct val="0"/>
              </a:spcBef>
            </a:pPr>
            <a:r>
              <a:rPr lang="en-US" sz="1800">
                <a:solidFill>
                  <a:srgbClr val="FFFFFF"/>
                </a:solidFill>
                <a:latin typeface="Glacial Indifference Bold"/>
              </a:rPr>
              <a:t>INFO@SAFE2HELPIL.COM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
        <p:cNvGrpSpPr/>
        <p:nvPr/>
      </p:nvGrpSpPr>
      <p:grpSpPr>
        <a:xfrm>
          <a:off x="0" y="0"/>
          <a:ext cx="0" cy="0"/>
          <a:chOff x="0" y="0"/>
          <a:chExt cx="0" cy="0"/>
        </a:xfrm>
      </p:grpSpPr>
      <p:grpSp>
        <p:nvGrpSpPr>
          <p:cNvPr id="2" name="Group 2"/>
          <p:cNvGrpSpPr/>
          <p:nvPr/>
        </p:nvGrpSpPr>
        <p:grpSpPr>
          <a:xfrm rot="178344">
            <a:off x="-607936" y="-828377"/>
            <a:ext cx="19296423" cy="1864972"/>
            <a:chOff x="0" y="0"/>
            <a:chExt cx="6527432" cy="630867"/>
          </a:xfrm>
        </p:grpSpPr>
        <p:sp>
          <p:nvSpPr>
            <p:cNvPr id="3" name="Freeform 3"/>
            <p:cNvSpPr/>
            <p:nvPr/>
          </p:nvSpPr>
          <p:spPr>
            <a:xfrm>
              <a:off x="0" y="0"/>
              <a:ext cx="6527432" cy="630867"/>
            </a:xfrm>
            <a:custGeom>
              <a:avLst/>
              <a:gdLst/>
              <a:ahLst/>
              <a:cxnLst/>
              <a:rect l="l" t="t" r="r" b="b"/>
              <a:pathLst>
                <a:path w="6527432" h="630867">
                  <a:moveTo>
                    <a:pt x="0" y="0"/>
                  </a:moveTo>
                  <a:lnTo>
                    <a:pt x="6527432" y="0"/>
                  </a:lnTo>
                  <a:lnTo>
                    <a:pt x="6527432" y="630867"/>
                  </a:lnTo>
                  <a:lnTo>
                    <a:pt x="0" y="630867"/>
                  </a:lnTo>
                  <a:close/>
                </a:path>
              </a:pathLst>
            </a:custGeom>
            <a:solidFill>
              <a:srgbClr val="4CB070"/>
            </a:solidFill>
          </p:spPr>
        </p:sp>
      </p:grpSp>
      <p:grpSp>
        <p:nvGrpSpPr>
          <p:cNvPr id="4" name="Group 4"/>
          <p:cNvGrpSpPr/>
          <p:nvPr/>
        </p:nvGrpSpPr>
        <p:grpSpPr>
          <a:xfrm rot="178344">
            <a:off x="-376103" y="9185578"/>
            <a:ext cx="19296423" cy="1995934"/>
            <a:chOff x="0" y="0"/>
            <a:chExt cx="6527432" cy="675168"/>
          </a:xfrm>
        </p:grpSpPr>
        <p:sp>
          <p:nvSpPr>
            <p:cNvPr id="5" name="Freeform 5"/>
            <p:cNvSpPr/>
            <p:nvPr/>
          </p:nvSpPr>
          <p:spPr>
            <a:xfrm>
              <a:off x="0" y="0"/>
              <a:ext cx="6527432" cy="675168"/>
            </a:xfrm>
            <a:custGeom>
              <a:avLst/>
              <a:gdLst/>
              <a:ahLst/>
              <a:cxnLst/>
              <a:rect l="l" t="t" r="r" b="b"/>
              <a:pathLst>
                <a:path w="6527432" h="675168">
                  <a:moveTo>
                    <a:pt x="0" y="0"/>
                  </a:moveTo>
                  <a:lnTo>
                    <a:pt x="6527432" y="0"/>
                  </a:lnTo>
                  <a:lnTo>
                    <a:pt x="6527432" y="675168"/>
                  </a:lnTo>
                  <a:lnTo>
                    <a:pt x="0" y="675168"/>
                  </a:lnTo>
                  <a:close/>
                </a:path>
              </a:pathLst>
            </a:custGeom>
            <a:solidFill>
              <a:srgbClr val="4CB070"/>
            </a:solidFill>
          </p:spPr>
        </p:sp>
      </p:grpSp>
      <p:grpSp>
        <p:nvGrpSpPr>
          <p:cNvPr id="6" name="Group 6"/>
          <p:cNvGrpSpPr/>
          <p:nvPr/>
        </p:nvGrpSpPr>
        <p:grpSpPr>
          <a:xfrm>
            <a:off x="4755330" y="2643724"/>
            <a:ext cx="4512021" cy="769144"/>
            <a:chOff x="0" y="-9525"/>
            <a:chExt cx="6016028" cy="1025525"/>
          </a:xfrm>
        </p:grpSpPr>
        <p:grpSp>
          <p:nvGrpSpPr>
            <p:cNvPr id="7" name="Group 7"/>
            <p:cNvGrpSpPr/>
            <p:nvPr/>
          </p:nvGrpSpPr>
          <p:grpSpPr>
            <a:xfrm rot="5400000">
              <a:off x="101922" y="-91460"/>
              <a:ext cx="933150" cy="1136993"/>
              <a:chOff x="0" y="0"/>
              <a:chExt cx="2354580" cy="2868930"/>
            </a:xfrm>
          </p:grpSpPr>
          <p:sp>
            <p:nvSpPr>
              <p:cNvPr id="8" name="Freeform 8"/>
              <p:cNvSpPr/>
              <p:nvPr/>
            </p:nvSpPr>
            <p:spPr>
              <a:xfrm>
                <a:off x="0" y="0"/>
                <a:ext cx="2353310" cy="2868930"/>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4CB070"/>
              </a:solidFill>
            </p:spPr>
          </p:sp>
        </p:grpSp>
        <p:grpSp>
          <p:nvGrpSpPr>
            <p:cNvPr id="9" name="Group 9"/>
            <p:cNvGrpSpPr/>
            <p:nvPr/>
          </p:nvGrpSpPr>
          <p:grpSpPr>
            <a:xfrm rot="-5400000">
              <a:off x="4850014" y="-91460"/>
              <a:ext cx="933150" cy="1136993"/>
              <a:chOff x="0" y="0"/>
              <a:chExt cx="2354580" cy="2868930"/>
            </a:xfrm>
          </p:grpSpPr>
          <p:sp>
            <p:nvSpPr>
              <p:cNvPr id="10" name="Freeform 10"/>
              <p:cNvSpPr/>
              <p:nvPr/>
            </p:nvSpPr>
            <p:spPr>
              <a:xfrm>
                <a:off x="0" y="0"/>
                <a:ext cx="2353310" cy="2868930"/>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4CB070"/>
              </a:solidFill>
            </p:spPr>
          </p:sp>
        </p:grpSp>
        <p:grpSp>
          <p:nvGrpSpPr>
            <p:cNvPr id="11" name="Group 11"/>
            <p:cNvGrpSpPr/>
            <p:nvPr/>
          </p:nvGrpSpPr>
          <p:grpSpPr>
            <a:xfrm>
              <a:off x="820744" y="10462"/>
              <a:ext cx="4267761" cy="933150"/>
              <a:chOff x="0" y="0"/>
              <a:chExt cx="4177810" cy="913482"/>
            </a:xfrm>
          </p:grpSpPr>
          <p:sp>
            <p:nvSpPr>
              <p:cNvPr id="12" name="Freeform 12"/>
              <p:cNvSpPr/>
              <p:nvPr/>
            </p:nvSpPr>
            <p:spPr>
              <a:xfrm>
                <a:off x="0" y="0"/>
                <a:ext cx="4177810" cy="913482"/>
              </a:xfrm>
              <a:custGeom>
                <a:avLst/>
                <a:gdLst/>
                <a:ahLst/>
                <a:cxnLst/>
                <a:rect l="l" t="t" r="r" b="b"/>
                <a:pathLst>
                  <a:path w="4177810" h="913482">
                    <a:moveTo>
                      <a:pt x="0" y="0"/>
                    </a:moveTo>
                    <a:lnTo>
                      <a:pt x="4177810" y="0"/>
                    </a:lnTo>
                    <a:lnTo>
                      <a:pt x="4177810" y="913482"/>
                    </a:lnTo>
                    <a:lnTo>
                      <a:pt x="0" y="913482"/>
                    </a:lnTo>
                    <a:close/>
                  </a:path>
                </a:pathLst>
              </a:custGeom>
              <a:solidFill>
                <a:srgbClr val="4CB070"/>
              </a:solidFill>
            </p:spPr>
          </p:sp>
        </p:grpSp>
        <p:sp>
          <p:nvSpPr>
            <p:cNvPr id="13" name="TextBox 13"/>
            <p:cNvSpPr txBox="1"/>
            <p:nvPr/>
          </p:nvSpPr>
          <p:spPr>
            <a:xfrm>
              <a:off x="167964" y="-9525"/>
              <a:ext cx="5848064" cy="1025525"/>
            </a:xfrm>
            <a:prstGeom prst="rect">
              <a:avLst/>
            </a:prstGeom>
          </p:spPr>
          <p:txBody>
            <a:bodyPr wrap="square" lIns="0" tIns="0" rIns="0" bIns="0" rtlCol="0" anchor="t">
              <a:spAutoFit/>
            </a:bodyPr>
            <a:lstStyle/>
            <a:p>
              <a:pPr algn="ctr">
                <a:lnSpc>
                  <a:spcPts val="3007"/>
                </a:lnSpc>
              </a:pPr>
              <a:r>
                <a:rPr lang="en-US" sz="2505" dirty="0">
                  <a:solidFill>
                    <a:srgbClr val="17284E"/>
                  </a:solidFill>
                  <a:latin typeface="Code Pro Bold"/>
                </a:rPr>
                <a:t>Educational </a:t>
              </a:r>
            </a:p>
            <a:p>
              <a:pPr algn="ctr">
                <a:lnSpc>
                  <a:spcPts val="3007"/>
                </a:lnSpc>
              </a:pPr>
              <a:r>
                <a:rPr lang="en-US" sz="2505" dirty="0">
                  <a:solidFill>
                    <a:srgbClr val="17284E"/>
                  </a:solidFill>
                  <a:latin typeface="Code Pro Bold"/>
                </a:rPr>
                <a:t>Resources</a:t>
              </a:r>
            </a:p>
          </p:txBody>
        </p:sp>
      </p:grpSp>
      <p:grpSp>
        <p:nvGrpSpPr>
          <p:cNvPr id="14" name="Group 14"/>
          <p:cNvGrpSpPr/>
          <p:nvPr/>
        </p:nvGrpSpPr>
        <p:grpSpPr>
          <a:xfrm>
            <a:off x="9364173" y="2650868"/>
            <a:ext cx="4181297" cy="662994"/>
            <a:chOff x="0" y="0"/>
            <a:chExt cx="5575063" cy="883992"/>
          </a:xfrm>
        </p:grpSpPr>
        <p:grpSp>
          <p:nvGrpSpPr>
            <p:cNvPr id="15" name="Group 15"/>
            <p:cNvGrpSpPr/>
            <p:nvPr/>
          </p:nvGrpSpPr>
          <p:grpSpPr>
            <a:xfrm rot="5400000">
              <a:off x="96553" y="-96553"/>
              <a:ext cx="883992" cy="1077097"/>
              <a:chOff x="0" y="0"/>
              <a:chExt cx="2354580" cy="2868930"/>
            </a:xfrm>
          </p:grpSpPr>
          <p:sp>
            <p:nvSpPr>
              <p:cNvPr id="16" name="Freeform 16"/>
              <p:cNvSpPr/>
              <p:nvPr/>
            </p:nvSpPr>
            <p:spPr>
              <a:xfrm>
                <a:off x="0" y="0"/>
                <a:ext cx="2353310" cy="2868930"/>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4CB070"/>
              </a:solidFill>
            </p:spPr>
          </p:sp>
        </p:grpSp>
        <p:grpSp>
          <p:nvGrpSpPr>
            <p:cNvPr id="17" name="Group 17"/>
            <p:cNvGrpSpPr/>
            <p:nvPr/>
          </p:nvGrpSpPr>
          <p:grpSpPr>
            <a:xfrm rot="-5400000">
              <a:off x="4594519" y="-96553"/>
              <a:ext cx="883992" cy="1077097"/>
              <a:chOff x="0" y="0"/>
              <a:chExt cx="2354580" cy="2868930"/>
            </a:xfrm>
          </p:grpSpPr>
          <p:sp>
            <p:nvSpPr>
              <p:cNvPr id="18" name="Freeform 18"/>
              <p:cNvSpPr/>
              <p:nvPr/>
            </p:nvSpPr>
            <p:spPr>
              <a:xfrm>
                <a:off x="0" y="0"/>
                <a:ext cx="2353310" cy="2868930"/>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4CB070"/>
              </a:solidFill>
            </p:spPr>
          </p:sp>
        </p:grpSp>
        <p:grpSp>
          <p:nvGrpSpPr>
            <p:cNvPr id="19" name="Group 19"/>
            <p:cNvGrpSpPr/>
            <p:nvPr/>
          </p:nvGrpSpPr>
          <p:grpSpPr>
            <a:xfrm>
              <a:off x="777508" y="0"/>
              <a:ext cx="4042938" cy="883992"/>
              <a:chOff x="0" y="0"/>
              <a:chExt cx="4177810" cy="913482"/>
            </a:xfrm>
          </p:grpSpPr>
          <p:sp>
            <p:nvSpPr>
              <p:cNvPr id="20" name="Freeform 20"/>
              <p:cNvSpPr/>
              <p:nvPr/>
            </p:nvSpPr>
            <p:spPr>
              <a:xfrm>
                <a:off x="0" y="0"/>
                <a:ext cx="4177810" cy="913482"/>
              </a:xfrm>
              <a:custGeom>
                <a:avLst/>
                <a:gdLst/>
                <a:ahLst/>
                <a:cxnLst/>
                <a:rect l="l" t="t" r="r" b="b"/>
                <a:pathLst>
                  <a:path w="4177810" h="913482">
                    <a:moveTo>
                      <a:pt x="0" y="0"/>
                    </a:moveTo>
                    <a:lnTo>
                      <a:pt x="4177810" y="0"/>
                    </a:lnTo>
                    <a:lnTo>
                      <a:pt x="4177810" y="913482"/>
                    </a:lnTo>
                    <a:lnTo>
                      <a:pt x="0" y="913482"/>
                    </a:lnTo>
                    <a:close/>
                  </a:path>
                </a:pathLst>
              </a:custGeom>
              <a:solidFill>
                <a:srgbClr val="4CB070"/>
              </a:solidFill>
            </p:spPr>
          </p:sp>
        </p:grpSp>
        <p:sp>
          <p:nvSpPr>
            <p:cNvPr id="21" name="TextBox 21"/>
            <p:cNvSpPr txBox="1"/>
            <p:nvPr/>
          </p:nvSpPr>
          <p:spPr>
            <a:xfrm>
              <a:off x="159116" y="210978"/>
              <a:ext cx="5235053" cy="520700"/>
            </a:xfrm>
            <a:prstGeom prst="rect">
              <a:avLst/>
            </a:prstGeom>
          </p:spPr>
          <p:txBody>
            <a:bodyPr lIns="0" tIns="0" rIns="0" bIns="0" rtlCol="0" anchor="t">
              <a:spAutoFit/>
            </a:bodyPr>
            <a:lstStyle/>
            <a:p>
              <a:pPr marL="0" lvl="1" indent="0" algn="ctr">
                <a:lnSpc>
                  <a:spcPts val="3088"/>
                </a:lnSpc>
                <a:spcBef>
                  <a:spcPct val="0"/>
                </a:spcBef>
              </a:pPr>
              <a:r>
                <a:rPr lang="en-US" sz="2573">
                  <a:solidFill>
                    <a:srgbClr val="17284E"/>
                  </a:solidFill>
                  <a:latin typeface="Code Pro Bold"/>
                </a:rPr>
                <a:t>Report Line</a:t>
              </a:r>
            </a:p>
          </p:txBody>
        </p:sp>
      </p:grpSp>
      <p:grpSp>
        <p:nvGrpSpPr>
          <p:cNvPr id="22" name="Group 22"/>
          <p:cNvGrpSpPr/>
          <p:nvPr/>
        </p:nvGrpSpPr>
        <p:grpSpPr>
          <a:xfrm>
            <a:off x="13761630" y="2700371"/>
            <a:ext cx="4181297" cy="662994"/>
            <a:chOff x="0" y="0"/>
            <a:chExt cx="5575063" cy="883992"/>
          </a:xfrm>
        </p:grpSpPr>
        <p:grpSp>
          <p:nvGrpSpPr>
            <p:cNvPr id="23" name="Group 23"/>
            <p:cNvGrpSpPr/>
            <p:nvPr/>
          </p:nvGrpSpPr>
          <p:grpSpPr>
            <a:xfrm rot="5400000">
              <a:off x="96553" y="-96553"/>
              <a:ext cx="883992" cy="1077097"/>
              <a:chOff x="0" y="0"/>
              <a:chExt cx="2354580" cy="2868930"/>
            </a:xfrm>
          </p:grpSpPr>
          <p:sp>
            <p:nvSpPr>
              <p:cNvPr id="24" name="Freeform 24"/>
              <p:cNvSpPr/>
              <p:nvPr/>
            </p:nvSpPr>
            <p:spPr>
              <a:xfrm>
                <a:off x="0" y="0"/>
                <a:ext cx="2353310" cy="2868930"/>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4CB070"/>
              </a:solidFill>
            </p:spPr>
          </p:sp>
        </p:grpSp>
        <p:grpSp>
          <p:nvGrpSpPr>
            <p:cNvPr id="25" name="Group 25"/>
            <p:cNvGrpSpPr/>
            <p:nvPr/>
          </p:nvGrpSpPr>
          <p:grpSpPr>
            <a:xfrm rot="-5400000">
              <a:off x="4594519" y="-96553"/>
              <a:ext cx="883992" cy="1077097"/>
              <a:chOff x="0" y="0"/>
              <a:chExt cx="2354580" cy="2868930"/>
            </a:xfrm>
          </p:grpSpPr>
          <p:sp>
            <p:nvSpPr>
              <p:cNvPr id="26" name="Freeform 26"/>
              <p:cNvSpPr/>
              <p:nvPr/>
            </p:nvSpPr>
            <p:spPr>
              <a:xfrm>
                <a:off x="0" y="0"/>
                <a:ext cx="2353310" cy="2868930"/>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4CB070"/>
              </a:solidFill>
            </p:spPr>
          </p:sp>
        </p:grpSp>
        <p:grpSp>
          <p:nvGrpSpPr>
            <p:cNvPr id="27" name="Group 27"/>
            <p:cNvGrpSpPr/>
            <p:nvPr/>
          </p:nvGrpSpPr>
          <p:grpSpPr>
            <a:xfrm>
              <a:off x="777508" y="0"/>
              <a:ext cx="4042938" cy="883992"/>
              <a:chOff x="0" y="0"/>
              <a:chExt cx="4177810" cy="913482"/>
            </a:xfrm>
          </p:grpSpPr>
          <p:sp>
            <p:nvSpPr>
              <p:cNvPr id="28" name="Freeform 28"/>
              <p:cNvSpPr/>
              <p:nvPr/>
            </p:nvSpPr>
            <p:spPr>
              <a:xfrm>
                <a:off x="0" y="0"/>
                <a:ext cx="4177810" cy="913482"/>
              </a:xfrm>
              <a:custGeom>
                <a:avLst/>
                <a:gdLst/>
                <a:ahLst/>
                <a:cxnLst/>
                <a:rect l="l" t="t" r="r" b="b"/>
                <a:pathLst>
                  <a:path w="4177810" h="913482">
                    <a:moveTo>
                      <a:pt x="0" y="0"/>
                    </a:moveTo>
                    <a:lnTo>
                      <a:pt x="4177810" y="0"/>
                    </a:lnTo>
                    <a:lnTo>
                      <a:pt x="4177810" y="913482"/>
                    </a:lnTo>
                    <a:lnTo>
                      <a:pt x="0" y="913482"/>
                    </a:lnTo>
                    <a:close/>
                  </a:path>
                </a:pathLst>
              </a:custGeom>
              <a:solidFill>
                <a:srgbClr val="4CB070"/>
              </a:solidFill>
            </p:spPr>
          </p:sp>
        </p:grpSp>
        <p:sp>
          <p:nvSpPr>
            <p:cNvPr id="29" name="TextBox 29"/>
            <p:cNvSpPr txBox="1"/>
            <p:nvPr/>
          </p:nvSpPr>
          <p:spPr>
            <a:xfrm>
              <a:off x="159116" y="212248"/>
              <a:ext cx="5235053" cy="518160"/>
            </a:xfrm>
            <a:prstGeom prst="rect">
              <a:avLst/>
            </a:prstGeom>
          </p:spPr>
          <p:txBody>
            <a:bodyPr lIns="0" tIns="0" rIns="0" bIns="0" rtlCol="0" anchor="t">
              <a:spAutoFit/>
            </a:bodyPr>
            <a:lstStyle/>
            <a:p>
              <a:pPr marL="0" lvl="1" indent="0" algn="ctr">
                <a:lnSpc>
                  <a:spcPts val="3088"/>
                </a:lnSpc>
                <a:spcBef>
                  <a:spcPct val="0"/>
                </a:spcBef>
              </a:pPr>
              <a:r>
                <a:rPr lang="en-US" sz="2573">
                  <a:solidFill>
                    <a:srgbClr val="17284E"/>
                  </a:solidFill>
                  <a:latin typeface="Code Pro Bold"/>
                </a:rPr>
                <a:t>Community Outreach</a:t>
              </a:r>
            </a:p>
          </p:txBody>
        </p:sp>
      </p:grpSp>
      <p:grpSp>
        <p:nvGrpSpPr>
          <p:cNvPr id="30" name="Group 30"/>
          <p:cNvGrpSpPr>
            <a:grpSpLocks noChangeAspect="1"/>
          </p:cNvGrpSpPr>
          <p:nvPr/>
        </p:nvGrpSpPr>
        <p:grpSpPr>
          <a:xfrm>
            <a:off x="269864" y="6121381"/>
            <a:ext cx="4313131" cy="2473960"/>
            <a:chOff x="0" y="0"/>
            <a:chExt cx="7981950" cy="4578350"/>
          </a:xfrm>
        </p:grpSpPr>
        <p:sp>
          <p:nvSpPr>
            <p:cNvPr id="31" name="Freeform 31"/>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FFFFFF"/>
            </a:solidFill>
          </p:spPr>
        </p:sp>
        <p:sp>
          <p:nvSpPr>
            <p:cNvPr id="32" name="Freeform 32"/>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E9E9E9"/>
            </a:solidFill>
          </p:spPr>
        </p:sp>
        <p:sp>
          <p:nvSpPr>
            <p:cNvPr id="33" name="Freeform 33"/>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CCCCCC"/>
            </a:solidFill>
          </p:spPr>
        </p:sp>
        <p:sp>
          <p:nvSpPr>
            <p:cNvPr id="34" name="Freeform 34"/>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CCCCCC"/>
            </a:solidFill>
          </p:spPr>
        </p:sp>
        <p:sp>
          <p:nvSpPr>
            <p:cNvPr id="35" name="Freeform 35"/>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2"/>
              <a:stretch>
                <a:fillRect l="-718" t="6047" r="-702" b="11178"/>
              </a:stretch>
            </a:blipFill>
          </p:spPr>
        </p:sp>
      </p:grpSp>
      <p:pic>
        <p:nvPicPr>
          <p:cNvPr id="36" name="Picture 3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005700" y="6836405"/>
            <a:ext cx="1545738" cy="1691642"/>
          </a:xfrm>
          <a:prstGeom prst="rect">
            <a:avLst/>
          </a:prstGeom>
        </p:spPr>
      </p:pic>
      <p:grpSp>
        <p:nvGrpSpPr>
          <p:cNvPr id="37" name="Group 37"/>
          <p:cNvGrpSpPr/>
          <p:nvPr/>
        </p:nvGrpSpPr>
        <p:grpSpPr>
          <a:xfrm>
            <a:off x="11001926" y="5571869"/>
            <a:ext cx="1099024" cy="1099024"/>
            <a:chOff x="0" y="0"/>
            <a:chExt cx="6350000" cy="6350000"/>
          </a:xfrm>
        </p:grpSpPr>
        <p:sp>
          <p:nvSpPr>
            <p:cNvPr id="38" name="Freeform 3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CB070"/>
            </a:solidFill>
          </p:spPr>
        </p:sp>
      </p:grpSp>
      <p:grpSp>
        <p:nvGrpSpPr>
          <p:cNvPr id="39" name="Group 39"/>
          <p:cNvGrpSpPr/>
          <p:nvPr/>
        </p:nvGrpSpPr>
        <p:grpSpPr>
          <a:xfrm>
            <a:off x="9169144" y="5775127"/>
            <a:ext cx="1099024" cy="1099024"/>
            <a:chOff x="0" y="0"/>
            <a:chExt cx="6350000" cy="6350000"/>
          </a:xfrm>
        </p:grpSpPr>
        <p:sp>
          <p:nvSpPr>
            <p:cNvPr id="40" name="Freeform 4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CB070"/>
            </a:solidFill>
          </p:spPr>
        </p:sp>
      </p:grpSp>
      <p:grpSp>
        <p:nvGrpSpPr>
          <p:cNvPr id="41" name="Group 41"/>
          <p:cNvGrpSpPr/>
          <p:nvPr/>
        </p:nvGrpSpPr>
        <p:grpSpPr>
          <a:xfrm>
            <a:off x="11903411" y="7148948"/>
            <a:ext cx="1099024" cy="1099024"/>
            <a:chOff x="0" y="0"/>
            <a:chExt cx="6350000" cy="6350000"/>
          </a:xfrm>
        </p:grpSpPr>
        <p:sp>
          <p:nvSpPr>
            <p:cNvPr id="42" name="Freeform 4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CB070"/>
            </a:solidFill>
          </p:spPr>
        </p:sp>
      </p:grpSp>
      <p:grpSp>
        <p:nvGrpSpPr>
          <p:cNvPr id="43" name="Group 43"/>
          <p:cNvGrpSpPr/>
          <p:nvPr/>
        </p:nvGrpSpPr>
        <p:grpSpPr>
          <a:xfrm>
            <a:off x="8814661" y="7523526"/>
            <a:ext cx="1099024" cy="1099024"/>
            <a:chOff x="0" y="0"/>
            <a:chExt cx="6350000" cy="6350000"/>
          </a:xfrm>
        </p:grpSpPr>
        <p:sp>
          <p:nvSpPr>
            <p:cNvPr id="44" name="Freeform 4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CB070"/>
            </a:solidFill>
          </p:spPr>
        </p:sp>
      </p:grpSp>
      <p:grpSp>
        <p:nvGrpSpPr>
          <p:cNvPr id="45" name="Group 45"/>
          <p:cNvGrpSpPr/>
          <p:nvPr/>
        </p:nvGrpSpPr>
        <p:grpSpPr>
          <a:xfrm>
            <a:off x="10193713" y="8551685"/>
            <a:ext cx="1099024" cy="1099024"/>
            <a:chOff x="0" y="0"/>
            <a:chExt cx="6350000" cy="6350000"/>
          </a:xfrm>
        </p:grpSpPr>
        <p:sp>
          <p:nvSpPr>
            <p:cNvPr id="46" name="Freeform 4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CB070"/>
            </a:solidFill>
          </p:spPr>
        </p:sp>
      </p:grpSp>
      <p:pic>
        <p:nvPicPr>
          <p:cNvPr id="47" name="Picture 4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464310" y="8733677"/>
            <a:ext cx="630297" cy="735040"/>
          </a:xfrm>
          <a:prstGeom prst="rect">
            <a:avLst/>
          </a:prstGeom>
        </p:spPr>
      </p:pic>
      <p:pic>
        <p:nvPicPr>
          <p:cNvPr id="48" name="Picture 4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144000" y="7670895"/>
            <a:ext cx="440346" cy="804286"/>
          </a:xfrm>
          <a:prstGeom prst="rect">
            <a:avLst/>
          </a:prstGeom>
        </p:spPr>
      </p:pic>
      <p:pic>
        <p:nvPicPr>
          <p:cNvPr id="49" name="Picture 4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431612" y="6001221"/>
            <a:ext cx="574088" cy="574088"/>
          </a:xfrm>
          <a:prstGeom prst="rect">
            <a:avLst/>
          </a:prstGeom>
        </p:spPr>
      </p:pic>
      <p:pic>
        <p:nvPicPr>
          <p:cNvPr id="50" name="Picture 5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100950" y="7449722"/>
            <a:ext cx="633361" cy="497476"/>
          </a:xfrm>
          <a:prstGeom prst="rect">
            <a:avLst/>
          </a:prstGeom>
        </p:spPr>
      </p:pic>
      <p:pic>
        <p:nvPicPr>
          <p:cNvPr id="51" name="Picture 5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1199465" y="5775127"/>
            <a:ext cx="703946" cy="692507"/>
          </a:xfrm>
          <a:prstGeom prst="rect">
            <a:avLst/>
          </a:prstGeom>
        </p:spPr>
      </p:pic>
      <p:grpSp>
        <p:nvGrpSpPr>
          <p:cNvPr id="52" name="Group 52"/>
          <p:cNvGrpSpPr>
            <a:grpSpLocks noChangeAspect="1"/>
          </p:cNvGrpSpPr>
          <p:nvPr/>
        </p:nvGrpSpPr>
        <p:grpSpPr>
          <a:xfrm>
            <a:off x="13353967" y="6467634"/>
            <a:ext cx="2189560" cy="2942434"/>
            <a:chOff x="0" y="0"/>
            <a:chExt cx="3663950" cy="4923790"/>
          </a:xfrm>
        </p:grpSpPr>
        <p:sp>
          <p:nvSpPr>
            <p:cNvPr id="53" name="Freeform 53"/>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15"/>
              <a:stretch>
                <a:fillRect l="866" t="-4742" r="866" b="-4716"/>
              </a:stretch>
            </a:blipFill>
          </p:spPr>
        </p:sp>
        <p:sp>
          <p:nvSpPr>
            <p:cNvPr id="54" name="Freeform 54"/>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4CB070"/>
            </a:solidFill>
          </p:spPr>
        </p:sp>
      </p:grpSp>
      <p:pic>
        <p:nvPicPr>
          <p:cNvPr id="55" name="Picture 55"/>
          <p:cNvPicPr>
            <a:picLocks noChangeAspect="1"/>
          </p:cNvPicPr>
          <p:nvPr/>
        </p:nvPicPr>
        <p:blipFill>
          <a:blip r:embed="rId16"/>
          <a:srcRect/>
          <a:stretch>
            <a:fillRect/>
          </a:stretch>
        </p:blipFill>
        <p:spPr>
          <a:xfrm>
            <a:off x="15712238" y="7027227"/>
            <a:ext cx="2355104" cy="1342467"/>
          </a:xfrm>
          <a:prstGeom prst="rect">
            <a:avLst/>
          </a:prstGeom>
        </p:spPr>
      </p:pic>
      <p:grpSp>
        <p:nvGrpSpPr>
          <p:cNvPr id="56" name="Group 56"/>
          <p:cNvGrpSpPr/>
          <p:nvPr/>
        </p:nvGrpSpPr>
        <p:grpSpPr>
          <a:xfrm>
            <a:off x="83585" y="2681937"/>
            <a:ext cx="4413814" cy="699862"/>
            <a:chOff x="0" y="0"/>
            <a:chExt cx="5885085" cy="933150"/>
          </a:xfrm>
        </p:grpSpPr>
        <p:grpSp>
          <p:nvGrpSpPr>
            <p:cNvPr id="57" name="Group 57"/>
            <p:cNvGrpSpPr/>
            <p:nvPr/>
          </p:nvGrpSpPr>
          <p:grpSpPr>
            <a:xfrm rot="5400000">
              <a:off x="101922" y="-101922"/>
              <a:ext cx="933150" cy="1136993"/>
              <a:chOff x="0" y="0"/>
              <a:chExt cx="2354580" cy="2868930"/>
            </a:xfrm>
          </p:grpSpPr>
          <p:sp>
            <p:nvSpPr>
              <p:cNvPr id="58" name="Freeform 58"/>
              <p:cNvSpPr/>
              <p:nvPr/>
            </p:nvSpPr>
            <p:spPr>
              <a:xfrm>
                <a:off x="0" y="0"/>
                <a:ext cx="2353310" cy="2868930"/>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4CB070"/>
              </a:solidFill>
            </p:spPr>
          </p:sp>
        </p:grpSp>
        <p:grpSp>
          <p:nvGrpSpPr>
            <p:cNvPr id="59" name="Group 59"/>
            <p:cNvGrpSpPr/>
            <p:nvPr/>
          </p:nvGrpSpPr>
          <p:grpSpPr>
            <a:xfrm rot="-5400000">
              <a:off x="4850014" y="-101922"/>
              <a:ext cx="933150" cy="1136993"/>
              <a:chOff x="0" y="0"/>
              <a:chExt cx="2354580" cy="2868930"/>
            </a:xfrm>
          </p:grpSpPr>
          <p:sp>
            <p:nvSpPr>
              <p:cNvPr id="60" name="Freeform 60"/>
              <p:cNvSpPr/>
              <p:nvPr/>
            </p:nvSpPr>
            <p:spPr>
              <a:xfrm>
                <a:off x="0" y="0"/>
                <a:ext cx="2353310" cy="2868930"/>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4CB070"/>
              </a:solidFill>
            </p:spPr>
          </p:sp>
        </p:grpSp>
        <p:grpSp>
          <p:nvGrpSpPr>
            <p:cNvPr id="61" name="Group 61"/>
            <p:cNvGrpSpPr/>
            <p:nvPr/>
          </p:nvGrpSpPr>
          <p:grpSpPr>
            <a:xfrm>
              <a:off x="820744" y="0"/>
              <a:ext cx="4267761" cy="933150"/>
              <a:chOff x="0" y="0"/>
              <a:chExt cx="4177810" cy="913482"/>
            </a:xfrm>
          </p:grpSpPr>
          <p:sp>
            <p:nvSpPr>
              <p:cNvPr id="62" name="Freeform 62"/>
              <p:cNvSpPr/>
              <p:nvPr/>
            </p:nvSpPr>
            <p:spPr>
              <a:xfrm>
                <a:off x="0" y="0"/>
                <a:ext cx="4177810" cy="913482"/>
              </a:xfrm>
              <a:custGeom>
                <a:avLst/>
                <a:gdLst/>
                <a:ahLst/>
                <a:cxnLst/>
                <a:rect l="l" t="t" r="r" b="b"/>
                <a:pathLst>
                  <a:path w="4177810" h="913482">
                    <a:moveTo>
                      <a:pt x="0" y="0"/>
                    </a:moveTo>
                    <a:lnTo>
                      <a:pt x="4177810" y="0"/>
                    </a:lnTo>
                    <a:lnTo>
                      <a:pt x="4177810" y="913482"/>
                    </a:lnTo>
                    <a:lnTo>
                      <a:pt x="0" y="913482"/>
                    </a:lnTo>
                    <a:close/>
                  </a:path>
                </a:pathLst>
              </a:custGeom>
              <a:solidFill>
                <a:srgbClr val="4CB070"/>
              </a:solidFill>
            </p:spPr>
          </p:sp>
        </p:grpSp>
        <p:sp>
          <p:nvSpPr>
            <p:cNvPr id="63" name="TextBox 63"/>
            <p:cNvSpPr txBox="1"/>
            <p:nvPr/>
          </p:nvSpPr>
          <p:spPr>
            <a:xfrm>
              <a:off x="167964" y="234013"/>
              <a:ext cx="5526167" cy="517525"/>
            </a:xfrm>
            <a:prstGeom prst="rect">
              <a:avLst/>
            </a:prstGeom>
          </p:spPr>
          <p:txBody>
            <a:bodyPr lIns="0" tIns="0" rIns="0" bIns="0" rtlCol="0" anchor="t">
              <a:spAutoFit/>
            </a:bodyPr>
            <a:lstStyle/>
            <a:p>
              <a:pPr algn="ctr">
                <a:lnSpc>
                  <a:spcPts val="3007"/>
                </a:lnSpc>
              </a:pPr>
              <a:r>
                <a:rPr lang="en-US" sz="2505">
                  <a:solidFill>
                    <a:srgbClr val="17284E"/>
                  </a:solidFill>
                  <a:latin typeface="Code Pro Bold"/>
                </a:rPr>
                <a:t>Student Resources</a:t>
              </a:r>
            </a:p>
          </p:txBody>
        </p:sp>
      </p:grpSp>
      <p:grpSp>
        <p:nvGrpSpPr>
          <p:cNvPr id="64" name="Group 64"/>
          <p:cNvGrpSpPr>
            <a:grpSpLocks noChangeAspect="1"/>
          </p:cNvGrpSpPr>
          <p:nvPr/>
        </p:nvGrpSpPr>
        <p:grpSpPr>
          <a:xfrm>
            <a:off x="4941609" y="5571869"/>
            <a:ext cx="3418734" cy="3418345"/>
            <a:chOff x="0" y="0"/>
            <a:chExt cx="6350013" cy="6349289"/>
          </a:xfrm>
        </p:grpSpPr>
        <p:sp>
          <p:nvSpPr>
            <p:cNvPr id="65" name="Freeform 65"/>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blipFill>
              <a:blip r:embed="rId17"/>
              <a:stretch>
                <a:fillRect l="-24991" r="-24991"/>
              </a:stretch>
            </a:blipFill>
          </p:spPr>
        </p:sp>
      </p:grpSp>
      <p:sp>
        <p:nvSpPr>
          <p:cNvPr id="66" name="TextBox 66"/>
          <p:cNvSpPr txBox="1"/>
          <p:nvPr/>
        </p:nvSpPr>
        <p:spPr>
          <a:xfrm>
            <a:off x="13901672" y="3572370"/>
            <a:ext cx="3789398" cy="2536506"/>
          </a:xfrm>
          <a:prstGeom prst="rect">
            <a:avLst/>
          </a:prstGeom>
        </p:spPr>
        <p:txBody>
          <a:bodyPr lIns="0" tIns="0" rIns="0" bIns="0" rtlCol="0" anchor="t">
            <a:spAutoFit/>
          </a:bodyPr>
          <a:lstStyle/>
          <a:p>
            <a:pPr>
              <a:lnSpc>
                <a:spcPts val="2888"/>
              </a:lnSpc>
            </a:pPr>
            <a:r>
              <a:rPr lang="en-US" sz="2062">
                <a:solidFill>
                  <a:srgbClr val="FFFFFF"/>
                </a:solidFill>
                <a:latin typeface="Code Pro"/>
              </a:rPr>
              <a:t>A digital toolkit </a:t>
            </a:r>
          </a:p>
          <a:p>
            <a:pPr marL="445378" lvl="1" indent="-222689">
              <a:lnSpc>
                <a:spcPts val="2888"/>
              </a:lnSpc>
              <a:buFont typeface="Arial"/>
              <a:buChar char="•"/>
            </a:pPr>
            <a:r>
              <a:rPr lang="en-US" sz="2062">
                <a:solidFill>
                  <a:srgbClr val="FFFFFF"/>
                </a:solidFill>
                <a:latin typeface="Code Pro"/>
              </a:rPr>
              <a:t>Drafted fillable pdf letter </a:t>
            </a:r>
          </a:p>
          <a:p>
            <a:pPr marL="445378" lvl="1" indent="-222689">
              <a:lnSpc>
                <a:spcPts val="2888"/>
              </a:lnSpc>
              <a:buFont typeface="Arial"/>
              <a:buChar char="•"/>
            </a:pPr>
            <a:r>
              <a:rPr lang="en-US" sz="2062">
                <a:solidFill>
                  <a:srgbClr val="FFFFFF"/>
                </a:solidFill>
                <a:latin typeface="Code Pro"/>
              </a:rPr>
              <a:t>Promotional Materials</a:t>
            </a:r>
          </a:p>
          <a:p>
            <a:pPr marL="445378" lvl="1" indent="-222689">
              <a:lnSpc>
                <a:spcPts val="2888"/>
              </a:lnSpc>
              <a:buFont typeface="Arial"/>
              <a:buChar char="•"/>
            </a:pPr>
            <a:r>
              <a:rPr lang="en-US" sz="2062">
                <a:solidFill>
                  <a:srgbClr val="FFFFFF"/>
                </a:solidFill>
                <a:latin typeface="Code Pro"/>
              </a:rPr>
              <a:t>12 Days of Kindness Social Media Kit</a:t>
            </a:r>
          </a:p>
          <a:p>
            <a:pPr marL="445378" lvl="1" indent="-222689" algn="l">
              <a:lnSpc>
                <a:spcPts val="2888"/>
              </a:lnSpc>
              <a:buFont typeface="Arial"/>
              <a:buChar char="•"/>
            </a:pPr>
            <a:r>
              <a:rPr lang="en-US" sz="2062">
                <a:solidFill>
                  <a:srgbClr val="FFFFFF"/>
                </a:solidFill>
                <a:latin typeface="Code Pro"/>
              </a:rPr>
              <a:t>Ideas on how to promote the program </a:t>
            </a:r>
          </a:p>
        </p:txBody>
      </p:sp>
      <p:sp>
        <p:nvSpPr>
          <p:cNvPr id="67" name="TextBox 67"/>
          <p:cNvSpPr txBox="1"/>
          <p:nvPr/>
        </p:nvSpPr>
        <p:spPr>
          <a:xfrm>
            <a:off x="4941609" y="3562845"/>
            <a:ext cx="4041256" cy="1546225"/>
          </a:xfrm>
          <a:prstGeom prst="rect">
            <a:avLst/>
          </a:prstGeom>
        </p:spPr>
        <p:txBody>
          <a:bodyPr lIns="0" tIns="0" rIns="0" bIns="0" rtlCol="0" anchor="t">
            <a:spAutoFit/>
          </a:bodyPr>
          <a:lstStyle/>
          <a:p>
            <a:pPr marL="474979" lvl="1" indent="-237490">
              <a:lnSpc>
                <a:spcPts val="3079"/>
              </a:lnSpc>
              <a:buFont typeface="Arial"/>
              <a:buChar char="•"/>
            </a:pPr>
            <a:r>
              <a:rPr lang="en-US" sz="2199">
                <a:solidFill>
                  <a:srgbClr val="FFFFFF"/>
                </a:solidFill>
                <a:latin typeface="Code Pro"/>
              </a:rPr>
              <a:t>Classroom Resource Kit </a:t>
            </a:r>
          </a:p>
          <a:p>
            <a:pPr marL="949959" lvl="2" indent="-316653">
              <a:lnSpc>
                <a:spcPts val="3079"/>
              </a:lnSpc>
              <a:buFont typeface="Arial"/>
              <a:buChar char="⚬"/>
            </a:pPr>
            <a:r>
              <a:rPr lang="en-US" sz="2199">
                <a:solidFill>
                  <a:srgbClr val="FFFFFF"/>
                </a:solidFill>
                <a:latin typeface="Code Pro"/>
              </a:rPr>
              <a:t>Pre-K - 4th grade</a:t>
            </a:r>
          </a:p>
          <a:p>
            <a:pPr marL="949959" lvl="2" indent="-316653">
              <a:lnSpc>
                <a:spcPts val="3079"/>
              </a:lnSpc>
              <a:buFont typeface="Arial"/>
              <a:buChar char="⚬"/>
            </a:pPr>
            <a:r>
              <a:rPr lang="en-US" sz="2199">
                <a:solidFill>
                  <a:srgbClr val="FFFFFF"/>
                </a:solidFill>
                <a:latin typeface="Code Pro"/>
              </a:rPr>
              <a:t>5th -8th grade</a:t>
            </a:r>
          </a:p>
          <a:p>
            <a:pPr marL="949960" lvl="2" indent="-316653">
              <a:lnSpc>
                <a:spcPts val="3079"/>
              </a:lnSpc>
              <a:buFont typeface="Arial"/>
              <a:buChar char="⚬"/>
            </a:pPr>
            <a:r>
              <a:rPr lang="en-US" sz="2199">
                <a:solidFill>
                  <a:srgbClr val="FFFFFF"/>
                </a:solidFill>
                <a:latin typeface="Code Pro"/>
              </a:rPr>
              <a:t>9th-12th grade</a:t>
            </a:r>
          </a:p>
        </p:txBody>
      </p:sp>
      <p:sp>
        <p:nvSpPr>
          <p:cNvPr id="68" name="TextBox 68"/>
          <p:cNvSpPr txBox="1"/>
          <p:nvPr/>
        </p:nvSpPr>
        <p:spPr>
          <a:xfrm>
            <a:off x="9342130" y="3589655"/>
            <a:ext cx="4041256" cy="1157605"/>
          </a:xfrm>
          <a:prstGeom prst="rect">
            <a:avLst/>
          </a:prstGeom>
        </p:spPr>
        <p:txBody>
          <a:bodyPr lIns="0" tIns="0" rIns="0" bIns="0" rtlCol="0" anchor="t">
            <a:spAutoFit/>
          </a:bodyPr>
          <a:lstStyle/>
          <a:p>
            <a:pPr marL="474979" lvl="1" indent="-237490">
              <a:lnSpc>
                <a:spcPts val="3079"/>
              </a:lnSpc>
              <a:buFont typeface="Arial"/>
              <a:buChar char="•"/>
            </a:pPr>
            <a:r>
              <a:rPr lang="en-US" sz="2199">
                <a:solidFill>
                  <a:srgbClr val="FFFFFF"/>
                </a:solidFill>
                <a:latin typeface="Code Pro"/>
              </a:rPr>
              <a:t>A 24/7 call center</a:t>
            </a:r>
          </a:p>
          <a:p>
            <a:pPr marL="474979" lvl="1" indent="-237490">
              <a:lnSpc>
                <a:spcPts val="3079"/>
              </a:lnSpc>
              <a:buFont typeface="Arial"/>
              <a:buChar char="•"/>
            </a:pPr>
            <a:r>
              <a:rPr lang="en-US" sz="2199">
                <a:solidFill>
                  <a:srgbClr val="FFFFFF"/>
                </a:solidFill>
                <a:latin typeface="Code Pro"/>
              </a:rPr>
              <a:t>5 ways to make a report</a:t>
            </a:r>
          </a:p>
          <a:p>
            <a:pPr marL="474980" lvl="1" indent="-237490" algn="l">
              <a:lnSpc>
                <a:spcPts val="3079"/>
              </a:lnSpc>
              <a:buFont typeface="Arial"/>
              <a:buChar char="•"/>
            </a:pPr>
            <a:r>
              <a:rPr lang="en-US" sz="2199">
                <a:solidFill>
                  <a:srgbClr val="FFFFFF"/>
                </a:solidFill>
                <a:latin typeface="Code Pro"/>
              </a:rPr>
              <a:t>External SOP</a:t>
            </a:r>
          </a:p>
        </p:txBody>
      </p:sp>
      <p:sp>
        <p:nvSpPr>
          <p:cNvPr id="69" name="TextBox 69"/>
          <p:cNvSpPr txBox="1"/>
          <p:nvPr/>
        </p:nvSpPr>
        <p:spPr>
          <a:xfrm>
            <a:off x="498375" y="9756959"/>
            <a:ext cx="6708279" cy="312420"/>
          </a:xfrm>
          <a:prstGeom prst="rect">
            <a:avLst/>
          </a:prstGeom>
        </p:spPr>
        <p:txBody>
          <a:bodyPr lIns="0" tIns="0" rIns="0" bIns="0" rtlCol="0" anchor="t">
            <a:spAutoFit/>
          </a:bodyPr>
          <a:lstStyle/>
          <a:p>
            <a:pPr>
              <a:lnSpc>
                <a:spcPts val="2520"/>
              </a:lnSpc>
              <a:spcBef>
                <a:spcPct val="0"/>
              </a:spcBef>
            </a:pPr>
            <a:r>
              <a:rPr lang="en-US" sz="1800">
                <a:solidFill>
                  <a:srgbClr val="0A1F41"/>
                </a:solidFill>
                <a:latin typeface="Glacial Indifference Bold"/>
              </a:rPr>
              <a:t>WWW.SAFE2HELPIL.COM</a:t>
            </a:r>
          </a:p>
        </p:txBody>
      </p:sp>
      <p:sp>
        <p:nvSpPr>
          <p:cNvPr id="70" name="TextBox 70"/>
          <p:cNvSpPr txBox="1"/>
          <p:nvPr/>
        </p:nvSpPr>
        <p:spPr>
          <a:xfrm>
            <a:off x="7088535" y="1211165"/>
            <a:ext cx="4110930" cy="580390"/>
          </a:xfrm>
          <a:prstGeom prst="rect">
            <a:avLst/>
          </a:prstGeom>
        </p:spPr>
        <p:txBody>
          <a:bodyPr lIns="0" tIns="0" rIns="0" bIns="0" rtlCol="0" anchor="t">
            <a:spAutoFit/>
          </a:bodyPr>
          <a:lstStyle/>
          <a:p>
            <a:pPr algn="ctr">
              <a:lnSpc>
                <a:spcPts val="4759"/>
              </a:lnSpc>
            </a:pPr>
            <a:r>
              <a:rPr lang="en-US" sz="3400">
                <a:solidFill>
                  <a:srgbClr val="FFFFFF"/>
                </a:solidFill>
                <a:latin typeface="Gagalin Bold"/>
              </a:rPr>
              <a:t>Program Components</a:t>
            </a:r>
          </a:p>
        </p:txBody>
      </p:sp>
      <p:sp>
        <p:nvSpPr>
          <p:cNvPr id="71" name="TextBox 71"/>
          <p:cNvSpPr txBox="1"/>
          <p:nvPr/>
        </p:nvSpPr>
        <p:spPr>
          <a:xfrm>
            <a:off x="11094607" y="9756959"/>
            <a:ext cx="6708279" cy="306705"/>
          </a:xfrm>
          <a:prstGeom prst="rect">
            <a:avLst/>
          </a:prstGeom>
        </p:spPr>
        <p:txBody>
          <a:bodyPr lIns="0" tIns="0" rIns="0" bIns="0" rtlCol="0" anchor="t">
            <a:spAutoFit/>
          </a:bodyPr>
          <a:lstStyle/>
          <a:p>
            <a:pPr algn="r">
              <a:lnSpc>
                <a:spcPts val="2520"/>
              </a:lnSpc>
              <a:spcBef>
                <a:spcPct val="0"/>
              </a:spcBef>
            </a:pPr>
            <a:r>
              <a:rPr lang="en-US" sz="1800">
                <a:solidFill>
                  <a:srgbClr val="FFFFFF"/>
                </a:solidFill>
                <a:latin typeface="Glacial Indifference Bold"/>
              </a:rPr>
              <a:t>INFO@SAFE2HELPIL.COM</a:t>
            </a:r>
          </a:p>
        </p:txBody>
      </p:sp>
      <p:sp>
        <p:nvSpPr>
          <p:cNvPr id="72" name="TextBox 72"/>
          <p:cNvSpPr txBox="1"/>
          <p:nvPr/>
        </p:nvSpPr>
        <p:spPr>
          <a:xfrm>
            <a:off x="269864" y="3562845"/>
            <a:ext cx="4041256" cy="1934845"/>
          </a:xfrm>
          <a:prstGeom prst="rect">
            <a:avLst/>
          </a:prstGeom>
        </p:spPr>
        <p:txBody>
          <a:bodyPr lIns="0" tIns="0" rIns="0" bIns="0" rtlCol="0" anchor="t">
            <a:spAutoFit/>
          </a:bodyPr>
          <a:lstStyle/>
          <a:p>
            <a:pPr marL="474979" lvl="1" indent="-237490">
              <a:lnSpc>
                <a:spcPts val="3079"/>
              </a:lnSpc>
              <a:buFont typeface="Arial"/>
              <a:buChar char="•"/>
            </a:pPr>
            <a:r>
              <a:rPr lang="en-US" sz="2199">
                <a:solidFill>
                  <a:srgbClr val="FFFFFF"/>
                </a:solidFill>
                <a:latin typeface="Code Pro"/>
              </a:rPr>
              <a:t>Website</a:t>
            </a:r>
          </a:p>
          <a:p>
            <a:pPr marL="949959" lvl="2" indent="-316653">
              <a:lnSpc>
                <a:spcPts val="3079"/>
              </a:lnSpc>
              <a:buFont typeface="Arial"/>
              <a:buChar char="⚬"/>
            </a:pPr>
            <a:r>
              <a:rPr lang="en-US" sz="2199">
                <a:solidFill>
                  <a:srgbClr val="FFFFFF"/>
                </a:solidFill>
                <a:latin typeface="Code Pro"/>
              </a:rPr>
              <a:t>Self-Help Resources</a:t>
            </a:r>
          </a:p>
          <a:p>
            <a:pPr marL="949959" lvl="2" indent="-316653">
              <a:lnSpc>
                <a:spcPts val="3079"/>
              </a:lnSpc>
              <a:buFont typeface="Arial"/>
              <a:buChar char="⚬"/>
            </a:pPr>
            <a:r>
              <a:rPr lang="en-US" sz="2199">
                <a:solidFill>
                  <a:srgbClr val="FFFFFF"/>
                </a:solidFill>
                <a:latin typeface="Code Pro"/>
              </a:rPr>
              <a:t>Videos</a:t>
            </a:r>
          </a:p>
          <a:p>
            <a:pPr marL="949959" lvl="2" indent="-316653">
              <a:lnSpc>
                <a:spcPts val="3079"/>
              </a:lnSpc>
              <a:buFont typeface="Arial"/>
              <a:buChar char="⚬"/>
            </a:pPr>
            <a:r>
              <a:rPr lang="en-US" sz="2199">
                <a:solidFill>
                  <a:srgbClr val="FFFFFF"/>
                </a:solidFill>
                <a:latin typeface="Code Pro"/>
              </a:rPr>
              <a:t>Tips &amp; Tools</a:t>
            </a:r>
          </a:p>
          <a:p>
            <a:pPr>
              <a:lnSpc>
                <a:spcPts val="3079"/>
              </a:lnSpc>
            </a:pPr>
            <a:endParaRPr lang="en-US" sz="2199">
              <a:solidFill>
                <a:srgbClr val="FFFFFF"/>
              </a:solidFill>
              <a:latin typeface="Code Pr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
        <p:cNvGrpSpPr/>
        <p:nvPr/>
      </p:nvGrpSpPr>
      <p:grpSpPr>
        <a:xfrm>
          <a:off x="0" y="0"/>
          <a:ext cx="0" cy="0"/>
          <a:chOff x="0" y="0"/>
          <a:chExt cx="0" cy="0"/>
        </a:xfrm>
      </p:grpSpPr>
      <p:grpSp>
        <p:nvGrpSpPr>
          <p:cNvPr id="2" name="Group 2"/>
          <p:cNvGrpSpPr/>
          <p:nvPr/>
        </p:nvGrpSpPr>
        <p:grpSpPr>
          <a:xfrm rot="178344">
            <a:off x="-227931" y="9289033"/>
            <a:ext cx="19296423" cy="1995934"/>
            <a:chOff x="0" y="0"/>
            <a:chExt cx="6527432" cy="675168"/>
          </a:xfrm>
        </p:grpSpPr>
        <p:sp>
          <p:nvSpPr>
            <p:cNvPr id="3" name="Freeform 3"/>
            <p:cNvSpPr/>
            <p:nvPr/>
          </p:nvSpPr>
          <p:spPr>
            <a:xfrm>
              <a:off x="0" y="0"/>
              <a:ext cx="6527432" cy="675168"/>
            </a:xfrm>
            <a:custGeom>
              <a:avLst/>
              <a:gdLst/>
              <a:ahLst/>
              <a:cxnLst/>
              <a:rect l="l" t="t" r="r" b="b"/>
              <a:pathLst>
                <a:path w="6527432" h="675168">
                  <a:moveTo>
                    <a:pt x="0" y="0"/>
                  </a:moveTo>
                  <a:lnTo>
                    <a:pt x="6527432" y="0"/>
                  </a:lnTo>
                  <a:lnTo>
                    <a:pt x="6527432" y="675168"/>
                  </a:lnTo>
                  <a:lnTo>
                    <a:pt x="0" y="675168"/>
                  </a:lnTo>
                  <a:close/>
                </a:path>
              </a:pathLst>
            </a:custGeom>
            <a:solidFill>
              <a:srgbClr val="4CB070"/>
            </a:solidFill>
          </p:spPr>
        </p:sp>
      </p:grpSp>
      <p:grpSp>
        <p:nvGrpSpPr>
          <p:cNvPr id="4" name="Group 4"/>
          <p:cNvGrpSpPr/>
          <p:nvPr/>
        </p:nvGrpSpPr>
        <p:grpSpPr>
          <a:xfrm rot="178344">
            <a:off x="-832133" y="-567745"/>
            <a:ext cx="19296423" cy="1864972"/>
            <a:chOff x="0" y="0"/>
            <a:chExt cx="6527432" cy="630867"/>
          </a:xfrm>
        </p:grpSpPr>
        <p:sp>
          <p:nvSpPr>
            <p:cNvPr id="5" name="Freeform 5"/>
            <p:cNvSpPr/>
            <p:nvPr/>
          </p:nvSpPr>
          <p:spPr>
            <a:xfrm>
              <a:off x="0" y="0"/>
              <a:ext cx="6527432" cy="630867"/>
            </a:xfrm>
            <a:custGeom>
              <a:avLst/>
              <a:gdLst/>
              <a:ahLst/>
              <a:cxnLst/>
              <a:rect l="l" t="t" r="r" b="b"/>
              <a:pathLst>
                <a:path w="6527432" h="630867">
                  <a:moveTo>
                    <a:pt x="0" y="0"/>
                  </a:moveTo>
                  <a:lnTo>
                    <a:pt x="6527432" y="0"/>
                  </a:lnTo>
                  <a:lnTo>
                    <a:pt x="6527432" y="630867"/>
                  </a:lnTo>
                  <a:lnTo>
                    <a:pt x="0" y="630867"/>
                  </a:lnTo>
                  <a:close/>
                </a:path>
              </a:pathLst>
            </a:custGeom>
            <a:solidFill>
              <a:srgbClr val="4CB070"/>
            </a:solidFill>
          </p:spPr>
        </p:sp>
      </p:grpSp>
      <p:grpSp>
        <p:nvGrpSpPr>
          <p:cNvPr id="6" name="Group 6"/>
          <p:cNvGrpSpPr/>
          <p:nvPr/>
        </p:nvGrpSpPr>
        <p:grpSpPr>
          <a:xfrm>
            <a:off x="0" y="0"/>
            <a:ext cx="11430000" cy="10744200"/>
            <a:chOff x="0" y="0"/>
            <a:chExt cx="15240000" cy="14325600"/>
          </a:xfrm>
        </p:grpSpPr>
        <p:pic>
          <p:nvPicPr>
            <p:cNvPr id="7" name="Picture 7"/>
            <p:cNvPicPr>
              <a:picLocks noChangeAspect="1"/>
            </p:cNvPicPr>
            <p:nvPr/>
          </p:nvPicPr>
          <p:blipFill>
            <a:blip r:embed="rId2"/>
            <a:srcRect l="14867" r="17951" b="3084"/>
            <a:stretch>
              <a:fillRect/>
            </a:stretch>
          </p:blipFill>
          <p:spPr>
            <a:xfrm>
              <a:off x="0" y="0"/>
              <a:ext cx="7556500" cy="7099300"/>
            </a:xfrm>
            <a:prstGeom prst="rect">
              <a:avLst/>
            </a:prstGeom>
          </p:spPr>
        </p:pic>
        <p:pic>
          <p:nvPicPr>
            <p:cNvPr id="8" name="Picture 8"/>
            <p:cNvPicPr>
              <a:picLocks noChangeAspect="1"/>
            </p:cNvPicPr>
            <p:nvPr/>
          </p:nvPicPr>
          <p:blipFill>
            <a:blip r:embed="rId3"/>
            <a:srcRect t="4235" b="53487"/>
            <a:stretch>
              <a:fillRect/>
            </a:stretch>
          </p:blipFill>
          <p:spPr>
            <a:xfrm>
              <a:off x="7683500" y="0"/>
              <a:ext cx="7556500" cy="7099300"/>
            </a:xfrm>
            <a:prstGeom prst="rect">
              <a:avLst/>
            </a:prstGeom>
          </p:spPr>
        </p:pic>
        <p:pic>
          <p:nvPicPr>
            <p:cNvPr id="9" name="Picture 9"/>
            <p:cNvPicPr>
              <a:picLocks noChangeAspect="1"/>
            </p:cNvPicPr>
            <p:nvPr/>
          </p:nvPicPr>
          <p:blipFill>
            <a:blip r:embed="rId4"/>
            <a:srcRect t="48978" b="8743"/>
            <a:stretch>
              <a:fillRect/>
            </a:stretch>
          </p:blipFill>
          <p:spPr>
            <a:xfrm>
              <a:off x="0" y="7226300"/>
              <a:ext cx="7556500" cy="7099300"/>
            </a:xfrm>
            <a:prstGeom prst="rect">
              <a:avLst/>
            </a:prstGeom>
          </p:spPr>
        </p:pic>
        <p:pic>
          <p:nvPicPr>
            <p:cNvPr id="10" name="Picture 10"/>
            <p:cNvPicPr>
              <a:picLocks noChangeAspect="1"/>
            </p:cNvPicPr>
            <p:nvPr/>
          </p:nvPicPr>
          <p:blipFill>
            <a:blip r:embed="rId5"/>
            <a:srcRect t="464" b="34662"/>
            <a:stretch>
              <a:fillRect/>
            </a:stretch>
          </p:blipFill>
          <p:spPr>
            <a:xfrm>
              <a:off x="7683500" y="7226300"/>
              <a:ext cx="7556500" cy="7099300"/>
            </a:xfrm>
            <a:prstGeom prst="rect">
              <a:avLst/>
            </a:prstGeom>
          </p:spPr>
        </p:pic>
      </p:grpSp>
      <p:grpSp>
        <p:nvGrpSpPr>
          <p:cNvPr id="11" name="Group 11"/>
          <p:cNvGrpSpPr/>
          <p:nvPr/>
        </p:nvGrpSpPr>
        <p:grpSpPr>
          <a:xfrm>
            <a:off x="12895802" y="3745552"/>
            <a:ext cx="4002597" cy="2795896"/>
            <a:chOff x="0" y="0"/>
            <a:chExt cx="5336796" cy="3727861"/>
          </a:xfrm>
        </p:grpSpPr>
        <p:sp>
          <p:nvSpPr>
            <p:cNvPr id="12" name="TextBox 12"/>
            <p:cNvSpPr txBox="1"/>
            <p:nvPr/>
          </p:nvSpPr>
          <p:spPr>
            <a:xfrm>
              <a:off x="0" y="-28575"/>
              <a:ext cx="5336796" cy="753367"/>
            </a:xfrm>
            <a:prstGeom prst="rect">
              <a:avLst/>
            </a:prstGeom>
          </p:spPr>
          <p:txBody>
            <a:bodyPr lIns="0" tIns="0" rIns="0" bIns="0" rtlCol="0" anchor="t">
              <a:spAutoFit/>
            </a:bodyPr>
            <a:lstStyle/>
            <a:p>
              <a:pPr algn="ctr">
                <a:lnSpc>
                  <a:spcPts val="4680"/>
                </a:lnSpc>
              </a:pPr>
              <a:r>
                <a:rPr lang="en-US" sz="3600">
                  <a:solidFill>
                    <a:srgbClr val="4CB070"/>
                  </a:solidFill>
                  <a:latin typeface="Gagalin Bold"/>
                </a:rPr>
                <a:t>Online Resources</a:t>
              </a:r>
            </a:p>
          </p:txBody>
        </p:sp>
        <p:sp>
          <p:nvSpPr>
            <p:cNvPr id="13" name="TextBox 13"/>
            <p:cNvSpPr txBox="1"/>
            <p:nvPr/>
          </p:nvSpPr>
          <p:spPr>
            <a:xfrm>
              <a:off x="0" y="1122555"/>
              <a:ext cx="5336796" cy="2605306"/>
            </a:xfrm>
            <a:prstGeom prst="rect">
              <a:avLst/>
            </a:prstGeom>
          </p:spPr>
          <p:txBody>
            <a:bodyPr lIns="0" tIns="0" rIns="0" bIns="0" rtlCol="0" anchor="t">
              <a:spAutoFit/>
            </a:bodyPr>
            <a:lstStyle/>
            <a:p>
              <a:pPr algn="ctr">
                <a:lnSpc>
                  <a:spcPts val="3919"/>
                </a:lnSpc>
              </a:pPr>
              <a:r>
                <a:rPr lang="en-US" sz="2799" spc="55">
                  <a:solidFill>
                    <a:srgbClr val="FFFFFF"/>
                  </a:solidFill>
                  <a:latin typeface="Glacial Indifference"/>
                </a:rPr>
                <a:t>The Safe2HelpIL website provides resources 24/7 for students and the community.</a:t>
              </a:r>
            </a:p>
          </p:txBody>
        </p:sp>
      </p:grpSp>
      <p:sp>
        <p:nvSpPr>
          <p:cNvPr id="14" name="TextBox 14"/>
          <p:cNvSpPr txBox="1"/>
          <p:nvPr/>
        </p:nvSpPr>
        <p:spPr>
          <a:xfrm>
            <a:off x="11210547" y="9600673"/>
            <a:ext cx="6708279" cy="312420"/>
          </a:xfrm>
          <a:prstGeom prst="rect">
            <a:avLst/>
          </a:prstGeom>
        </p:spPr>
        <p:txBody>
          <a:bodyPr lIns="0" tIns="0" rIns="0" bIns="0" rtlCol="0" anchor="t">
            <a:spAutoFit/>
          </a:bodyPr>
          <a:lstStyle/>
          <a:p>
            <a:pPr algn="r">
              <a:lnSpc>
                <a:spcPts val="2520"/>
              </a:lnSpc>
              <a:spcBef>
                <a:spcPct val="0"/>
              </a:spcBef>
            </a:pPr>
            <a:r>
              <a:rPr lang="en-US" sz="1800">
                <a:solidFill>
                  <a:srgbClr val="FFFFFF"/>
                </a:solidFill>
                <a:latin typeface="Glacial Indifference Bold"/>
              </a:rPr>
              <a:t>INFO@SAFE2HELPIL.COM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
        <p:cNvGrpSpPr/>
        <p:nvPr/>
      </p:nvGrpSpPr>
      <p:grpSpPr>
        <a:xfrm>
          <a:off x="0" y="0"/>
          <a:ext cx="0" cy="0"/>
          <a:chOff x="0" y="0"/>
          <a:chExt cx="0" cy="0"/>
        </a:xfrm>
      </p:grpSpPr>
      <p:grpSp>
        <p:nvGrpSpPr>
          <p:cNvPr id="2" name="Group 2"/>
          <p:cNvGrpSpPr/>
          <p:nvPr/>
        </p:nvGrpSpPr>
        <p:grpSpPr>
          <a:xfrm rot="178344">
            <a:off x="-227931" y="9289033"/>
            <a:ext cx="19296423" cy="1995934"/>
            <a:chOff x="0" y="0"/>
            <a:chExt cx="6527432" cy="675168"/>
          </a:xfrm>
        </p:grpSpPr>
        <p:sp>
          <p:nvSpPr>
            <p:cNvPr id="3" name="Freeform 3"/>
            <p:cNvSpPr/>
            <p:nvPr/>
          </p:nvSpPr>
          <p:spPr>
            <a:xfrm>
              <a:off x="0" y="0"/>
              <a:ext cx="6527432" cy="675168"/>
            </a:xfrm>
            <a:custGeom>
              <a:avLst/>
              <a:gdLst/>
              <a:ahLst/>
              <a:cxnLst/>
              <a:rect l="l" t="t" r="r" b="b"/>
              <a:pathLst>
                <a:path w="6527432" h="675168">
                  <a:moveTo>
                    <a:pt x="0" y="0"/>
                  </a:moveTo>
                  <a:lnTo>
                    <a:pt x="6527432" y="0"/>
                  </a:lnTo>
                  <a:lnTo>
                    <a:pt x="6527432" y="675168"/>
                  </a:lnTo>
                  <a:lnTo>
                    <a:pt x="0" y="675168"/>
                  </a:lnTo>
                  <a:close/>
                </a:path>
              </a:pathLst>
            </a:custGeom>
            <a:solidFill>
              <a:srgbClr val="4CB070"/>
            </a:solidFill>
          </p:spPr>
        </p:sp>
      </p:grpSp>
      <p:grpSp>
        <p:nvGrpSpPr>
          <p:cNvPr id="4" name="Group 4"/>
          <p:cNvGrpSpPr/>
          <p:nvPr/>
        </p:nvGrpSpPr>
        <p:grpSpPr>
          <a:xfrm rot="178344">
            <a:off x="-832133" y="-567745"/>
            <a:ext cx="19296423" cy="1864972"/>
            <a:chOff x="0" y="0"/>
            <a:chExt cx="6527432" cy="630867"/>
          </a:xfrm>
        </p:grpSpPr>
        <p:sp>
          <p:nvSpPr>
            <p:cNvPr id="5" name="Freeform 5"/>
            <p:cNvSpPr/>
            <p:nvPr/>
          </p:nvSpPr>
          <p:spPr>
            <a:xfrm>
              <a:off x="0" y="0"/>
              <a:ext cx="6527432" cy="630867"/>
            </a:xfrm>
            <a:custGeom>
              <a:avLst/>
              <a:gdLst/>
              <a:ahLst/>
              <a:cxnLst/>
              <a:rect l="l" t="t" r="r" b="b"/>
              <a:pathLst>
                <a:path w="6527432" h="630867">
                  <a:moveTo>
                    <a:pt x="0" y="0"/>
                  </a:moveTo>
                  <a:lnTo>
                    <a:pt x="6527432" y="0"/>
                  </a:lnTo>
                  <a:lnTo>
                    <a:pt x="6527432" y="630867"/>
                  </a:lnTo>
                  <a:lnTo>
                    <a:pt x="0" y="630867"/>
                  </a:lnTo>
                  <a:close/>
                </a:path>
              </a:pathLst>
            </a:custGeom>
            <a:solidFill>
              <a:srgbClr val="4CB070"/>
            </a:solidFill>
          </p:spPr>
        </p:sp>
      </p:grpSp>
      <p:pic>
        <p:nvPicPr>
          <p:cNvPr id="6" name="Picture 6"/>
          <p:cNvPicPr>
            <a:picLocks noChangeAspect="1"/>
          </p:cNvPicPr>
          <p:nvPr/>
        </p:nvPicPr>
        <p:blipFill>
          <a:blip r:embed="rId2"/>
          <a:srcRect t="6307" b="59530"/>
          <a:stretch>
            <a:fillRect/>
          </a:stretch>
        </p:blipFill>
        <p:spPr>
          <a:xfrm>
            <a:off x="1370451" y="1028700"/>
            <a:ext cx="8903586" cy="1980840"/>
          </a:xfrm>
          <a:prstGeom prst="rect">
            <a:avLst/>
          </a:prstGeom>
        </p:spPr>
      </p:pic>
      <p:grpSp>
        <p:nvGrpSpPr>
          <p:cNvPr id="7" name="Group 7"/>
          <p:cNvGrpSpPr>
            <a:grpSpLocks noChangeAspect="1"/>
          </p:cNvGrpSpPr>
          <p:nvPr/>
        </p:nvGrpSpPr>
        <p:grpSpPr>
          <a:xfrm>
            <a:off x="1025207" y="3262461"/>
            <a:ext cx="4941618" cy="6581271"/>
            <a:chOff x="-2345" y="0"/>
            <a:chExt cx="3317045" cy="4599722"/>
          </a:xfrm>
        </p:grpSpPr>
        <p:sp>
          <p:nvSpPr>
            <p:cNvPr id="8" name="Freeform 8"/>
            <p:cNvSpPr/>
            <p:nvPr/>
          </p:nvSpPr>
          <p:spPr>
            <a:xfrm>
              <a:off x="0" y="0"/>
              <a:ext cx="3314700" cy="3940954"/>
            </a:xfrm>
            <a:custGeom>
              <a:avLst/>
              <a:gdLst/>
              <a:ahLst/>
              <a:cxnLst/>
              <a:rect l="l" t="t" r="r" b="b"/>
              <a:pathLst>
                <a:path w="3314700" h="2186940">
                  <a:moveTo>
                    <a:pt x="3282950" y="0"/>
                  </a:moveTo>
                  <a:lnTo>
                    <a:pt x="1334770" y="0"/>
                  </a:lnTo>
                  <a:cubicBezTo>
                    <a:pt x="890270" y="17780"/>
                    <a:pt x="445770" y="53340"/>
                    <a:pt x="0" y="55880"/>
                  </a:cubicBezTo>
                  <a:cubicBezTo>
                    <a:pt x="2540" y="410210"/>
                    <a:pt x="20320" y="844550"/>
                    <a:pt x="39370" y="1198880"/>
                  </a:cubicBezTo>
                  <a:cubicBezTo>
                    <a:pt x="55880" y="1518920"/>
                    <a:pt x="72390" y="1838960"/>
                    <a:pt x="76200" y="2160270"/>
                  </a:cubicBezTo>
                  <a:cubicBezTo>
                    <a:pt x="294640" y="2159000"/>
                    <a:pt x="514350" y="2156460"/>
                    <a:pt x="732790" y="2152650"/>
                  </a:cubicBezTo>
                  <a:cubicBezTo>
                    <a:pt x="1225550" y="2145030"/>
                    <a:pt x="1718310" y="2137410"/>
                    <a:pt x="2211070" y="2151380"/>
                  </a:cubicBezTo>
                  <a:cubicBezTo>
                    <a:pt x="2579370" y="2161540"/>
                    <a:pt x="2946400" y="2186940"/>
                    <a:pt x="3314700" y="2184400"/>
                  </a:cubicBezTo>
                  <a:cubicBezTo>
                    <a:pt x="3314700" y="2142490"/>
                    <a:pt x="3313430" y="2100580"/>
                    <a:pt x="3313430" y="2058670"/>
                  </a:cubicBezTo>
                  <a:cubicBezTo>
                    <a:pt x="3305810" y="1399540"/>
                    <a:pt x="3284220" y="660400"/>
                    <a:pt x="3282950" y="0"/>
                  </a:cubicBezTo>
                  <a:close/>
                </a:path>
              </a:pathLst>
            </a:custGeom>
            <a:blipFill>
              <a:blip r:embed="rId3"/>
              <a:stretch>
                <a:fillRect r="1061" b="33559"/>
              </a:stretch>
            </a:blipFill>
          </p:spPr>
        </p:sp>
        <p:sp>
          <p:nvSpPr>
            <p:cNvPr id="9" name="Freeform 9"/>
            <p:cNvSpPr/>
            <p:nvPr/>
          </p:nvSpPr>
          <p:spPr>
            <a:xfrm>
              <a:off x="-2345" y="658768"/>
              <a:ext cx="3294380" cy="3940954"/>
            </a:xfrm>
            <a:custGeom>
              <a:avLst/>
              <a:gdLst/>
              <a:ahLst/>
              <a:cxnLst/>
              <a:rect l="l" t="t" r="r" b="b"/>
              <a:pathLst>
                <a:path w="3294380" h="2214880">
                  <a:moveTo>
                    <a:pt x="3275330" y="1115060"/>
                  </a:moveTo>
                  <a:cubicBezTo>
                    <a:pt x="3266440" y="949960"/>
                    <a:pt x="3263900" y="784860"/>
                    <a:pt x="3262630" y="619760"/>
                  </a:cubicBezTo>
                  <a:cubicBezTo>
                    <a:pt x="3260090" y="426720"/>
                    <a:pt x="3260090" y="233680"/>
                    <a:pt x="3260090" y="41910"/>
                  </a:cubicBezTo>
                  <a:cubicBezTo>
                    <a:pt x="3105150" y="43180"/>
                    <a:pt x="2950210" y="39370"/>
                    <a:pt x="2795270" y="34290"/>
                  </a:cubicBezTo>
                  <a:cubicBezTo>
                    <a:pt x="2550160" y="26670"/>
                    <a:pt x="2303780" y="11430"/>
                    <a:pt x="2058670" y="6350"/>
                  </a:cubicBezTo>
                  <a:cubicBezTo>
                    <a:pt x="1812290" y="1270"/>
                    <a:pt x="1565910" y="0"/>
                    <a:pt x="1319530" y="2540"/>
                  </a:cubicBezTo>
                  <a:cubicBezTo>
                    <a:pt x="886460" y="5080"/>
                    <a:pt x="454660" y="15240"/>
                    <a:pt x="21590" y="17780"/>
                  </a:cubicBezTo>
                  <a:cubicBezTo>
                    <a:pt x="20320" y="285750"/>
                    <a:pt x="13970" y="553720"/>
                    <a:pt x="8890" y="820420"/>
                  </a:cubicBezTo>
                  <a:cubicBezTo>
                    <a:pt x="5080" y="993140"/>
                    <a:pt x="2540" y="1165860"/>
                    <a:pt x="0" y="1338580"/>
                  </a:cubicBezTo>
                  <a:lnTo>
                    <a:pt x="0" y="1414780"/>
                  </a:lnTo>
                  <a:cubicBezTo>
                    <a:pt x="8890" y="1676400"/>
                    <a:pt x="21590" y="1938020"/>
                    <a:pt x="30480" y="2199640"/>
                  </a:cubicBezTo>
                  <a:cubicBezTo>
                    <a:pt x="419100" y="2200910"/>
                    <a:pt x="807720" y="2212340"/>
                    <a:pt x="1196340" y="2214880"/>
                  </a:cubicBezTo>
                  <a:cubicBezTo>
                    <a:pt x="1280160" y="2211070"/>
                    <a:pt x="1363980" y="2207260"/>
                    <a:pt x="1447800" y="2204720"/>
                  </a:cubicBezTo>
                  <a:cubicBezTo>
                    <a:pt x="1714500" y="2197100"/>
                    <a:pt x="1982470" y="2199640"/>
                    <a:pt x="2249170" y="2198370"/>
                  </a:cubicBezTo>
                  <a:lnTo>
                    <a:pt x="3294380" y="2190750"/>
                  </a:lnTo>
                  <a:lnTo>
                    <a:pt x="3294380" y="1358900"/>
                  </a:lnTo>
                  <a:cubicBezTo>
                    <a:pt x="3285489" y="1276350"/>
                    <a:pt x="3279139" y="1196340"/>
                    <a:pt x="3275330" y="1115060"/>
                  </a:cubicBezTo>
                  <a:close/>
                </a:path>
              </a:pathLst>
            </a:custGeom>
            <a:blipFill>
              <a:blip r:embed="rId4"/>
              <a:stretch>
                <a:fillRect l="1705" t="52404" r="-37" b="-44177"/>
              </a:stretch>
            </a:blipFill>
          </p:spPr>
          <p:txBody>
            <a:bodyPr/>
            <a:lstStyle/>
            <a:p>
              <a:endParaRPr lang="en-US" dirty="0"/>
            </a:p>
          </p:txBody>
        </p:sp>
      </p:grpSp>
      <p:grpSp>
        <p:nvGrpSpPr>
          <p:cNvPr id="10" name="Group 10"/>
          <p:cNvGrpSpPr>
            <a:grpSpLocks noChangeAspect="1"/>
          </p:cNvGrpSpPr>
          <p:nvPr/>
        </p:nvGrpSpPr>
        <p:grpSpPr>
          <a:xfrm>
            <a:off x="6241936" y="3484532"/>
            <a:ext cx="4622491" cy="6154241"/>
            <a:chOff x="0" y="0"/>
            <a:chExt cx="3663950" cy="4878070"/>
          </a:xfrm>
        </p:grpSpPr>
        <p:sp>
          <p:nvSpPr>
            <p:cNvPr id="11" name="Freeform 11"/>
            <p:cNvSpPr/>
            <p:nvPr/>
          </p:nvSpPr>
          <p:spPr>
            <a:xfrm>
              <a:off x="31750" y="31750"/>
              <a:ext cx="3600450" cy="4814570"/>
            </a:xfrm>
            <a:custGeom>
              <a:avLst/>
              <a:gdLst/>
              <a:ahLst/>
              <a:cxnLst/>
              <a:rect l="l" t="t" r="r" b="b"/>
              <a:pathLst>
                <a:path w="3600450" h="4814570">
                  <a:moveTo>
                    <a:pt x="0" y="0"/>
                  </a:moveTo>
                  <a:lnTo>
                    <a:pt x="3600450" y="0"/>
                  </a:lnTo>
                  <a:lnTo>
                    <a:pt x="3600450" y="4814570"/>
                  </a:lnTo>
                  <a:lnTo>
                    <a:pt x="0" y="4814570"/>
                  </a:lnTo>
                  <a:close/>
                </a:path>
              </a:pathLst>
            </a:custGeom>
            <a:blipFill>
              <a:blip r:embed="rId5"/>
              <a:stretch>
                <a:fillRect l="-3685" t="650" r="-3685" b="650"/>
              </a:stretch>
            </a:blipFill>
          </p:spPr>
        </p:sp>
        <p:sp>
          <p:nvSpPr>
            <p:cNvPr id="12" name="Freeform 12"/>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333333"/>
            </a:solidFill>
          </p:spPr>
        </p:sp>
      </p:grpSp>
      <p:grpSp>
        <p:nvGrpSpPr>
          <p:cNvPr id="13" name="Group 13"/>
          <p:cNvGrpSpPr/>
          <p:nvPr/>
        </p:nvGrpSpPr>
        <p:grpSpPr>
          <a:xfrm>
            <a:off x="12131477" y="3463101"/>
            <a:ext cx="4866418" cy="2817327"/>
            <a:chOff x="0" y="-28575"/>
            <a:chExt cx="6488558" cy="3756436"/>
          </a:xfrm>
        </p:grpSpPr>
        <p:sp>
          <p:nvSpPr>
            <p:cNvPr id="14" name="TextBox 14"/>
            <p:cNvSpPr txBox="1"/>
            <p:nvPr/>
          </p:nvSpPr>
          <p:spPr>
            <a:xfrm>
              <a:off x="0" y="-28575"/>
              <a:ext cx="6488558" cy="722761"/>
            </a:xfrm>
            <a:prstGeom prst="rect">
              <a:avLst/>
            </a:prstGeom>
          </p:spPr>
          <p:txBody>
            <a:bodyPr lIns="0" tIns="0" rIns="0" bIns="0" rtlCol="0" anchor="t">
              <a:spAutoFit/>
            </a:bodyPr>
            <a:lstStyle/>
            <a:p>
              <a:pPr algn="ctr">
                <a:lnSpc>
                  <a:spcPts val="4680"/>
                </a:lnSpc>
              </a:pPr>
              <a:r>
                <a:rPr lang="en-US" sz="3600" dirty="0">
                  <a:solidFill>
                    <a:srgbClr val="4CB070"/>
                  </a:solidFill>
                  <a:latin typeface="Gagalin Bold"/>
                </a:rPr>
                <a:t>Self-Help Topics</a:t>
              </a:r>
            </a:p>
          </p:txBody>
        </p:sp>
        <p:sp>
          <p:nvSpPr>
            <p:cNvPr id="15" name="TextBox 15"/>
            <p:cNvSpPr txBox="1"/>
            <p:nvPr/>
          </p:nvSpPr>
          <p:spPr>
            <a:xfrm>
              <a:off x="0" y="1113030"/>
              <a:ext cx="6488558" cy="2614831"/>
            </a:xfrm>
            <a:prstGeom prst="rect">
              <a:avLst/>
            </a:prstGeom>
          </p:spPr>
          <p:txBody>
            <a:bodyPr lIns="0" tIns="0" rIns="0" bIns="0" rtlCol="0" anchor="t">
              <a:spAutoFit/>
            </a:bodyPr>
            <a:lstStyle/>
            <a:p>
              <a:pPr marL="604520" lvl="1" indent="-302260">
                <a:lnSpc>
                  <a:spcPts val="3919"/>
                </a:lnSpc>
                <a:buFont typeface="Arial"/>
                <a:buChar char="•"/>
              </a:pPr>
              <a:r>
                <a:rPr lang="en-US" sz="2799" spc="55" dirty="0">
                  <a:solidFill>
                    <a:srgbClr val="FFFFFF"/>
                  </a:solidFill>
                  <a:latin typeface="Glacial Indifference"/>
                </a:rPr>
                <a:t>5 self-help topics with more in development</a:t>
              </a:r>
            </a:p>
            <a:p>
              <a:pPr marL="604520" lvl="1" indent="-302260">
                <a:lnSpc>
                  <a:spcPts val="3919"/>
                </a:lnSpc>
                <a:buFont typeface="Arial"/>
                <a:buChar char="•"/>
              </a:pPr>
              <a:r>
                <a:rPr lang="en-US" sz="2799" spc="55" dirty="0">
                  <a:solidFill>
                    <a:srgbClr val="FFFFFF"/>
                  </a:solidFill>
                  <a:latin typeface="Glacial Indifference"/>
                </a:rPr>
                <a:t>Multiple Tips and Tools for each topic</a:t>
              </a:r>
            </a:p>
          </p:txBody>
        </p:sp>
      </p:grpSp>
      <p:sp>
        <p:nvSpPr>
          <p:cNvPr id="16" name="TextBox 16"/>
          <p:cNvSpPr txBox="1"/>
          <p:nvPr/>
        </p:nvSpPr>
        <p:spPr>
          <a:xfrm>
            <a:off x="11210547" y="9600673"/>
            <a:ext cx="6708279" cy="312420"/>
          </a:xfrm>
          <a:prstGeom prst="rect">
            <a:avLst/>
          </a:prstGeom>
        </p:spPr>
        <p:txBody>
          <a:bodyPr lIns="0" tIns="0" rIns="0" bIns="0" rtlCol="0" anchor="t">
            <a:spAutoFit/>
          </a:bodyPr>
          <a:lstStyle/>
          <a:p>
            <a:pPr algn="r">
              <a:lnSpc>
                <a:spcPts val="2520"/>
              </a:lnSpc>
              <a:spcBef>
                <a:spcPct val="0"/>
              </a:spcBef>
            </a:pPr>
            <a:r>
              <a:rPr lang="en-US" sz="1800">
                <a:solidFill>
                  <a:srgbClr val="FFFFFF"/>
                </a:solidFill>
                <a:latin typeface="Glacial Indifference Bold"/>
              </a:rPr>
              <a:t>INFO@SAFE2HELPIL.COM</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
        <p:cNvGrpSpPr/>
        <p:nvPr/>
      </p:nvGrpSpPr>
      <p:grpSpPr>
        <a:xfrm>
          <a:off x="0" y="0"/>
          <a:ext cx="0" cy="0"/>
          <a:chOff x="0" y="0"/>
          <a:chExt cx="0" cy="0"/>
        </a:xfrm>
      </p:grpSpPr>
      <p:grpSp>
        <p:nvGrpSpPr>
          <p:cNvPr id="2" name="Group 2"/>
          <p:cNvGrpSpPr/>
          <p:nvPr/>
        </p:nvGrpSpPr>
        <p:grpSpPr>
          <a:xfrm rot="178344">
            <a:off x="-227931" y="9289033"/>
            <a:ext cx="19296423" cy="1995934"/>
            <a:chOff x="0" y="0"/>
            <a:chExt cx="6527432" cy="675168"/>
          </a:xfrm>
        </p:grpSpPr>
        <p:sp>
          <p:nvSpPr>
            <p:cNvPr id="3" name="Freeform 3"/>
            <p:cNvSpPr/>
            <p:nvPr/>
          </p:nvSpPr>
          <p:spPr>
            <a:xfrm>
              <a:off x="0" y="0"/>
              <a:ext cx="6527432" cy="675168"/>
            </a:xfrm>
            <a:custGeom>
              <a:avLst/>
              <a:gdLst/>
              <a:ahLst/>
              <a:cxnLst/>
              <a:rect l="l" t="t" r="r" b="b"/>
              <a:pathLst>
                <a:path w="6527432" h="675168">
                  <a:moveTo>
                    <a:pt x="0" y="0"/>
                  </a:moveTo>
                  <a:lnTo>
                    <a:pt x="6527432" y="0"/>
                  </a:lnTo>
                  <a:lnTo>
                    <a:pt x="6527432" y="675168"/>
                  </a:lnTo>
                  <a:lnTo>
                    <a:pt x="0" y="675168"/>
                  </a:lnTo>
                  <a:close/>
                </a:path>
              </a:pathLst>
            </a:custGeom>
            <a:solidFill>
              <a:srgbClr val="4CB070"/>
            </a:solidFill>
          </p:spPr>
        </p:sp>
      </p:grpSp>
      <p:grpSp>
        <p:nvGrpSpPr>
          <p:cNvPr id="4" name="Group 4"/>
          <p:cNvGrpSpPr/>
          <p:nvPr/>
        </p:nvGrpSpPr>
        <p:grpSpPr>
          <a:xfrm rot="178344">
            <a:off x="-832133" y="-567745"/>
            <a:ext cx="19296423" cy="1864972"/>
            <a:chOff x="0" y="0"/>
            <a:chExt cx="6527432" cy="630867"/>
          </a:xfrm>
        </p:grpSpPr>
        <p:sp>
          <p:nvSpPr>
            <p:cNvPr id="5" name="Freeform 5"/>
            <p:cNvSpPr/>
            <p:nvPr/>
          </p:nvSpPr>
          <p:spPr>
            <a:xfrm>
              <a:off x="0" y="0"/>
              <a:ext cx="6527432" cy="630867"/>
            </a:xfrm>
            <a:custGeom>
              <a:avLst/>
              <a:gdLst/>
              <a:ahLst/>
              <a:cxnLst/>
              <a:rect l="l" t="t" r="r" b="b"/>
              <a:pathLst>
                <a:path w="6527432" h="630867">
                  <a:moveTo>
                    <a:pt x="0" y="0"/>
                  </a:moveTo>
                  <a:lnTo>
                    <a:pt x="6527432" y="0"/>
                  </a:lnTo>
                  <a:lnTo>
                    <a:pt x="6527432" y="630867"/>
                  </a:lnTo>
                  <a:lnTo>
                    <a:pt x="0" y="630867"/>
                  </a:lnTo>
                  <a:close/>
                </a:path>
              </a:pathLst>
            </a:custGeom>
            <a:solidFill>
              <a:srgbClr val="4CB070"/>
            </a:solidFill>
          </p:spPr>
        </p:sp>
      </p:grpSp>
      <p:grpSp>
        <p:nvGrpSpPr>
          <p:cNvPr id="6" name="Group 6"/>
          <p:cNvGrpSpPr>
            <a:grpSpLocks noChangeAspect="1"/>
          </p:cNvGrpSpPr>
          <p:nvPr/>
        </p:nvGrpSpPr>
        <p:grpSpPr>
          <a:xfrm>
            <a:off x="6191728" y="1969387"/>
            <a:ext cx="11067572" cy="6348225"/>
            <a:chOff x="0" y="0"/>
            <a:chExt cx="7981950" cy="4578350"/>
          </a:xfrm>
        </p:grpSpPr>
        <p:sp>
          <p:nvSpPr>
            <p:cNvPr id="7" name="Freeform 7"/>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sp>
        <p:sp>
          <p:nvSpPr>
            <p:cNvPr id="8" name="Freeform 8"/>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E9E9E9"/>
            </a:solidFill>
          </p:spPr>
        </p:sp>
        <p:sp>
          <p:nvSpPr>
            <p:cNvPr id="9" name="Freeform 9"/>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CCCCCC"/>
            </a:solidFill>
          </p:spPr>
        </p:sp>
        <p:sp>
          <p:nvSpPr>
            <p:cNvPr id="10" name="Freeform 10"/>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CCCCCC"/>
            </a:solidFill>
          </p:spPr>
        </p:sp>
        <p:sp>
          <p:nvSpPr>
            <p:cNvPr id="11" name="Freeform 11"/>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2"/>
              <a:stretch>
                <a:fillRect l="3100" t="6047" r="3115" b="11178"/>
              </a:stretch>
            </a:blipFill>
          </p:spPr>
        </p:sp>
      </p:grpSp>
      <p:grpSp>
        <p:nvGrpSpPr>
          <p:cNvPr id="12" name="Group 12"/>
          <p:cNvGrpSpPr/>
          <p:nvPr/>
        </p:nvGrpSpPr>
        <p:grpSpPr>
          <a:xfrm>
            <a:off x="1028700" y="3484532"/>
            <a:ext cx="4866418" cy="2795896"/>
            <a:chOff x="0" y="0"/>
            <a:chExt cx="6488558" cy="3727861"/>
          </a:xfrm>
        </p:grpSpPr>
        <p:sp>
          <p:nvSpPr>
            <p:cNvPr id="13" name="TextBox 13"/>
            <p:cNvSpPr txBox="1"/>
            <p:nvPr/>
          </p:nvSpPr>
          <p:spPr>
            <a:xfrm>
              <a:off x="0" y="-28575"/>
              <a:ext cx="6488558" cy="753367"/>
            </a:xfrm>
            <a:prstGeom prst="rect">
              <a:avLst/>
            </a:prstGeom>
          </p:spPr>
          <p:txBody>
            <a:bodyPr lIns="0" tIns="0" rIns="0" bIns="0" rtlCol="0" anchor="t">
              <a:spAutoFit/>
            </a:bodyPr>
            <a:lstStyle/>
            <a:p>
              <a:pPr algn="ctr">
                <a:lnSpc>
                  <a:spcPts val="4680"/>
                </a:lnSpc>
              </a:pPr>
              <a:r>
                <a:rPr lang="en-US" sz="3600">
                  <a:solidFill>
                    <a:srgbClr val="4CB070"/>
                  </a:solidFill>
                  <a:latin typeface="Gagalin Bold"/>
                </a:rPr>
                <a:t>Videos</a:t>
              </a:r>
            </a:p>
          </p:txBody>
        </p:sp>
        <p:sp>
          <p:nvSpPr>
            <p:cNvPr id="14" name="TextBox 14"/>
            <p:cNvSpPr txBox="1"/>
            <p:nvPr/>
          </p:nvSpPr>
          <p:spPr>
            <a:xfrm>
              <a:off x="0" y="1122555"/>
              <a:ext cx="6488558" cy="2605306"/>
            </a:xfrm>
            <a:prstGeom prst="rect">
              <a:avLst/>
            </a:prstGeom>
          </p:spPr>
          <p:txBody>
            <a:bodyPr lIns="0" tIns="0" rIns="0" bIns="0" rtlCol="0" anchor="t">
              <a:spAutoFit/>
            </a:bodyPr>
            <a:lstStyle/>
            <a:p>
              <a:pPr>
                <a:lnSpc>
                  <a:spcPts val="3919"/>
                </a:lnSpc>
              </a:pPr>
              <a:r>
                <a:rPr lang="en-US" sz="2799" spc="55">
                  <a:solidFill>
                    <a:srgbClr val="FFFFFF"/>
                  </a:solidFill>
                  <a:latin typeface="Glacial Indifference"/>
                </a:rPr>
                <a:t>Assortment of videos for students, school staff, and parents about the self-help topics and the program.</a:t>
              </a:r>
            </a:p>
          </p:txBody>
        </p:sp>
      </p:grpSp>
      <p:sp>
        <p:nvSpPr>
          <p:cNvPr id="15" name="TextBox 15"/>
          <p:cNvSpPr txBox="1"/>
          <p:nvPr/>
        </p:nvSpPr>
        <p:spPr>
          <a:xfrm>
            <a:off x="11210547" y="9600673"/>
            <a:ext cx="6708279" cy="312420"/>
          </a:xfrm>
          <a:prstGeom prst="rect">
            <a:avLst/>
          </a:prstGeom>
        </p:spPr>
        <p:txBody>
          <a:bodyPr lIns="0" tIns="0" rIns="0" bIns="0" rtlCol="0" anchor="t">
            <a:spAutoFit/>
          </a:bodyPr>
          <a:lstStyle/>
          <a:p>
            <a:pPr algn="r">
              <a:lnSpc>
                <a:spcPts val="2520"/>
              </a:lnSpc>
              <a:spcBef>
                <a:spcPct val="0"/>
              </a:spcBef>
            </a:pPr>
            <a:r>
              <a:rPr lang="en-US" sz="1800">
                <a:solidFill>
                  <a:srgbClr val="FFFFFF"/>
                </a:solidFill>
                <a:latin typeface="Glacial Indifference Bold"/>
              </a:rPr>
              <a:t>INFO@SAFE2HELPIL.COM</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CB070"/>
        </a:solidFill>
        <a:effectLst/>
      </p:bgPr>
    </p:bg>
    <p:spTree>
      <p:nvGrpSpPr>
        <p:cNvPr id="1" name=""/>
        <p:cNvGrpSpPr/>
        <p:nvPr/>
      </p:nvGrpSpPr>
      <p:grpSpPr>
        <a:xfrm>
          <a:off x="0" y="0"/>
          <a:ext cx="0" cy="0"/>
          <a:chOff x="0" y="0"/>
          <a:chExt cx="0" cy="0"/>
        </a:xfrm>
      </p:grpSpPr>
      <p:grpSp>
        <p:nvGrpSpPr>
          <p:cNvPr id="2" name="Group 2"/>
          <p:cNvGrpSpPr/>
          <p:nvPr/>
        </p:nvGrpSpPr>
        <p:grpSpPr>
          <a:xfrm rot="178344">
            <a:off x="-333340" y="-882747"/>
            <a:ext cx="18807100" cy="4483504"/>
            <a:chOff x="0" y="0"/>
            <a:chExt cx="6361908" cy="1516642"/>
          </a:xfrm>
        </p:grpSpPr>
        <p:sp>
          <p:nvSpPr>
            <p:cNvPr id="3" name="Freeform 3"/>
            <p:cNvSpPr/>
            <p:nvPr/>
          </p:nvSpPr>
          <p:spPr>
            <a:xfrm>
              <a:off x="0" y="0"/>
              <a:ext cx="6361908" cy="1516642"/>
            </a:xfrm>
            <a:custGeom>
              <a:avLst/>
              <a:gdLst/>
              <a:ahLst/>
              <a:cxnLst/>
              <a:rect l="l" t="t" r="r" b="b"/>
              <a:pathLst>
                <a:path w="6361908" h="1516642">
                  <a:moveTo>
                    <a:pt x="0" y="0"/>
                  </a:moveTo>
                  <a:lnTo>
                    <a:pt x="6361908" y="0"/>
                  </a:lnTo>
                  <a:lnTo>
                    <a:pt x="6361908" y="1516642"/>
                  </a:lnTo>
                  <a:lnTo>
                    <a:pt x="0" y="1516642"/>
                  </a:lnTo>
                  <a:close/>
                </a:path>
              </a:pathLst>
            </a:custGeom>
            <a:solidFill>
              <a:srgbClr val="0A1F41"/>
            </a:solidFill>
          </p:spPr>
        </p:sp>
      </p:grpSp>
      <p:grpSp>
        <p:nvGrpSpPr>
          <p:cNvPr id="4" name="Group 4"/>
          <p:cNvGrpSpPr>
            <a:grpSpLocks noChangeAspect="1"/>
          </p:cNvGrpSpPr>
          <p:nvPr/>
        </p:nvGrpSpPr>
        <p:grpSpPr>
          <a:xfrm>
            <a:off x="9144000" y="1568877"/>
            <a:ext cx="4330804" cy="4330787"/>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t="-3957" b="-3957"/>
              </a:stretch>
            </a:blipFill>
          </p:spPr>
        </p:sp>
      </p:grpSp>
      <p:grpSp>
        <p:nvGrpSpPr>
          <p:cNvPr id="6" name="Group 6"/>
          <p:cNvGrpSpPr/>
          <p:nvPr/>
        </p:nvGrpSpPr>
        <p:grpSpPr>
          <a:xfrm rot="-4483174">
            <a:off x="-3692128" y="-55278"/>
            <a:ext cx="5691598" cy="3320234"/>
            <a:chOff x="0" y="0"/>
            <a:chExt cx="1267467" cy="739386"/>
          </a:xfrm>
        </p:grpSpPr>
        <p:sp>
          <p:nvSpPr>
            <p:cNvPr id="7" name="Freeform 7"/>
            <p:cNvSpPr/>
            <p:nvPr/>
          </p:nvSpPr>
          <p:spPr>
            <a:xfrm>
              <a:off x="0" y="0"/>
              <a:ext cx="1267467" cy="739386"/>
            </a:xfrm>
            <a:custGeom>
              <a:avLst/>
              <a:gdLst/>
              <a:ahLst/>
              <a:cxnLst/>
              <a:rect l="l" t="t" r="r" b="b"/>
              <a:pathLst>
                <a:path w="1267467" h="739386">
                  <a:moveTo>
                    <a:pt x="0" y="0"/>
                  </a:moveTo>
                  <a:lnTo>
                    <a:pt x="1267467" y="0"/>
                  </a:lnTo>
                  <a:lnTo>
                    <a:pt x="1267467" y="739386"/>
                  </a:lnTo>
                  <a:lnTo>
                    <a:pt x="0" y="739386"/>
                  </a:lnTo>
                  <a:close/>
                </a:path>
              </a:pathLst>
            </a:custGeom>
            <a:solidFill>
              <a:srgbClr val="4CB070"/>
            </a:solidFill>
          </p:spPr>
        </p:sp>
      </p:grpSp>
      <p:grpSp>
        <p:nvGrpSpPr>
          <p:cNvPr id="8" name="Group 8"/>
          <p:cNvGrpSpPr>
            <a:grpSpLocks noChangeAspect="1"/>
          </p:cNvGrpSpPr>
          <p:nvPr/>
        </p:nvGrpSpPr>
        <p:grpSpPr>
          <a:xfrm>
            <a:off x="238053" y="1692057"/>
            <a:ext cx="4207623" cy="4207606"/>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1999" r="-1999"/>
              </a:stretch>
            </a:blipFill>
          </p:spPr>
        </p:sp>
      </p:grpSp>
      <p:grpSp>
        <p:nvGrpSpPr>
          <p:cNvPr id="10" name="Group 10"/>
          <p:cNvGrpSpPr/>
          <p:nvPr/>
        </p:nvGrpSpPr>
        <p:grpSpPr>
          <a:xfrm rot="-4483174">
            <a:off x="16283516" y="7598183"/>
            <a:ext cx="5691598" cy="3320234"/>
            <a:chOff x="0" y="0"/>
            <a:chExt cx="1267467" cy="739386"/>
          </a:xfrm>
        </p:grpSpPr>
        <p:sp>
          <p:nvSpPr>
            <p:cNvPr id="11" name="Freeform 11"/>
            <p:cNvSpPr/>
            <p:nvPr/>
          </p:nvSpPr>
          <p:spPr>
            <a:xfrm>
              <a:off x="0" y="0"/>
              <a:ext cx="1267467" cy="739386"/>
            </a:xfrm>
            <a:custGeom>
              <a:avLst/>
              <a:gdLst/>
              <a:ahLst/>
              <a:cxnLst/>
              <a:rect l="l" t="t" r="r" b="b"/>
              <a:pathLst>
                <a:path w="1267467" h="739386">
                  <a:moveTo>
                    <a:pt x="0" y="0"/>
                  </a:moveTo>
                  <a:lnTo>
                    <a:pt x="1267467" y="0"/>
                  </a:lnTo>
                  <a:lnTo>
                    <a:pt x="1267467" y="739386"/>
                  </a:lnTo>
                  <a:lnTo>
                    <a:pt x="0" y="739386"/>
                  </a:lnTo>
                  <a:close/>
                </a:path>
              </a:pathLst>
            </a:custGeom>
            <a:solidFill>
              <a:srgbClr val="0A1F41"/>
            </a:solidFill>
          </p:spPr>
        </p:sp>
      </p:grpSp>
      <p:grpSp>
        <p:nvGrpSpPr>
          <p:cNvPr id="12" name="Group 12"/>
          <p:cNvGrpSpPr>
            <a:grpSpLocks noChangeAspect="1"/>
          </p:cNvGrpSpPr>
          <p:nvPr/>
        </p:nvGrpSpPr>
        <p:grpSpPr>
          <a:xfrm>
            <a:off x="4629923" y="1604839"/>
            <a:ext cx="4325987" cy="4325969"/>
            <a:chOff x="0" y="0"/>
            <a:chExt cx="6350000" cy="6349975"/>
          </a:xfrm>
        </p:grpSpPr>
        <p:sp>
          <p:nvSpPr>
            <p:cNvPr id="13" name="Freeform 1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t="-32973" b="-16717"/>
              </a:stretch>
            </a:blipFill>
          </p:spPr>
        </p:sp>
      </p:grpSp>
      <p:grpSp>
        <p:nvGrpSpPr>
          <p:cNvPr id="14" name="Group 14"/>
          <p:cNvGrpSpPr>
            <a:grpSpLocks noChangeAspect="1"/>
          </p:cNvGrpSpPr>
          <p:nvPr/>
        </p:nvGrpSpPr>
        <p:grpSpPr>
          <a:xfrm>
            <a:off x="9896097" y="2640544"/>
            <a:ext cx="1264968" cy="2502956"/>
            <a:chOff x="0" y="0"/>
            <a:chExt cx="2620010" cy="5184140"/>
          </a:xfrm>
        </p:grpSpPr>
        <p:sp>
          <p:nvSpPr>
            <p:cNvPr id="15" name="Freeform 15"/>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id="16" name="Freeform 16"/>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5"/>
              <a:stretch>
                <a:fillRect l="7077" t="1815" r="7028" b="1717"/>
              </a:stretch>
            </a:blipFill>
          </p:spPr>
        </p:sp>
        <p:sp>
          <p:nvSpPr>
            <p:cNvPr id="17" name="Freeform 17"/>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606060"/>
            </a:solidFill>
          </p:spPr>
        </p:sp>
        <p:sp>
          <p:nvSpPr>
            <p:cNvPr id="18" name="Freeform 18"/>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606060"/>
            </a:solidFill>
          </p:spPr>
        </p:sp>
        <p:sp>
          <p:nvSpPr>
            <p:cNvPr id="19" name="Freeform 19"/>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B8B8B8"/>
            </a:solidFill>
          </p:spPr>
        </p:sp>
        <p:sp>
          <p:nvSpPr>
            <p:cNvPr id="20" name="Freeform 20"/>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B8B8B8"/>
            </a:solidFill>
          </p:spPr>
        </p:sp>
        <p:sp>
          <p:nvSpPr>
            <p:cNvPr id="21" name="Freeform 21"/>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B8B8B8"/>
            </a:solidFill>
          </p:spPr>
        </p:sp>
        <p:sp>
          <p:nvSpPr>
            <p:cNvPr id="22" name="Freeform 22"/>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B8B8B8"/>
            </a:solidFill>
          </p:spPr>
        </p:sp>
        <p:sp>
          <p:nvSpPr>
            <p:cNvPr id="23" name="Freeform 23"/>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E9E9E9"/>
            </a:solidFill>
          </p:spPr>
        </p:sp>
      </p:grpSp>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547541" y="6957932"/>
            <a:ext cx="800683" cy="800683"/>
          </a:xfrm>
          <a:prstGeom prst="rect">
            <a:avLst/>
          </a:prstGeom>
        </p:spPr>
      </p:pic>
      <p:pic>
        <p:nvPicPr>
          <p:cNvPr id="25" name="Picture 2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537128" y="7897765"/>
            <a:ext cx="821520" cy="781471"/>
          </a:xfrm>
          <a:prstGeom prst="rect">
            <a:avLst/>
          </a:prstGeom>
        </p:spPr>
      </p:pic>
      <p:pic>
        <p:nvPicPr>
          <p:cNvPr id="26" name="Picture 2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563204" y="8872537"/>
            <a:ext cx="771525" cy="771525"/>
          </a:xfrm>
          <a:prstGeom prst="rect">
            <a:avLst/>
          </a:prstGeom>
        </p:spPr>
      </p:pic>
      <p:pic>
        <p:nvPicPr>
          <p:cNvPr id="27" name="Picture 2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2032940" y="7863031"/>
            <a:ext cx="771525" cy="781471"/>
          </a:xfrm>
          <a:prstGeom prst="rect">
            <a:avLst/>
          </a:prstGeom>
        </p:spPr>
      </p:pic>
      <p:pic>
        <p:nvPicPr>
          <p:cNvPr id="28" name="Picture 2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2005313" y="6965994"/>
            <a:ext cx="826777" cy="826777"/>
          </a:xfrm>
          <a:prstGeom prst="rect">
            <a:avLst/>
          </a:prstGeom>
        </p:spPr>
      </p:pic>
      <p:sp>
        <p:nvSpPr>
          <p:cNvPr id="29" name="TextBox 29"/>
          <p:cNvSpPr txBox="1"/>
          <p:nvPr/>
        </p:nvSpPr>
        <p:spPr>
          <a:xfrm>
            <a:off x="6061512" y="6895735"/>
            <a:ext cx="3816103" cy="3061736"/>
          </a:xfrm>
          <a:prstGeom prst="rect">
            <a:avLst/>
          </a:prstGeom>
        </p:spPr>
        <p:txBody>
          <a:bodyPr wrap="square" lIns="0" tIns="0" rIns="0" bIns="0" rtlCol="0" anchor="t">
            <a:spAutoFit/>
          </a:bodyPr>
          <a:lstStyle/>
          <a:p>
            <a:pPr marL="539749" lvl="1" indent="-269875">
              <a:lnSpc>
                <a:spcPts val="2999"/>
              </a:lnSpc>
              <a:buFont typeface="Arial"/>
              <a:buChar char="•"/>
            </a:pPr>
            <a:r>
              <a:rPr lang="en-US" sz="2499" dirty="0">
                <a:solidFill>
                  <a:srgbClr val="0A1F41"/>
                </a:solidFill>
                <a:latin typeface="Glacial Indifference"/>
              </a:rPr>
              <a:t>Fridge/Locker Magnets</a:t>
            </a:r>
          </a:p>
          <a:p>
            <a:pPr marL="539749" lvl="1" indent="-269875">
              <a:lnSpc>
                <a:spcPts val="2999"/>
              </a:lnSpc>
              <a:buFont typeface="Arial"/>
              <a:buChar char="•"/>
            </a:pPr>
            <a:r>
              <a:rPr lang="en-US" sz="2499" dirty="0">
                <a:solidFill>
                  <a:srgbClr val="0A1F41"/>
                </a:solidFill>
                <a:latin typeface="Glacial Indifference"/>
              </a:rPr>
              <a:t>Drawstring bags</a:t>
            </a:r>
          </a:p>
          <a:p>
            <a:pPr marL="539749" lvl="1" indent="-269875">
              <a:lnSpc>
                <a:spcPts val="2999"/>
              </a:lnSpc>
              <a:buFont typeface="Arial"/>
              <a:buChar char="•"/>
            </a:pPr>
            <a:r>
              <a:rPr lang="en-US" sz="2499" dirty="0">
                <a:solidFill>
                  <a:srgbClr val="0A1F41"/>
                </a:solidFill>
                <a:latin typeface="Glacial Indifference"/>
              </a:rPr>
              <a:t>Posters</a:t>
            </a:r>
          </a:p>
          <a:p>
            <a:pPr marL="539749" lvl="1" indent="-269875">
              <a:lnSpc>
                <a:spcPts val="2999"/>
              </a:lnSpc>
              <a:buFont typeface="Arial"/>
              <a:buChar char="•"/>
            </a:pPr>
            <a:r>
              <a:rPr lang="en-US" sz="2499" dirty="0">
                <a:solidFill>
                  <a:srgbClr val="0A1F41"/>
                </a:solidFill>
                <a:latin typeface="Glacial Indifference"/>
              </a:rPr>
              <a:t>Kindness Awards</a:t>
            </a:r>
          </a:p>
          <a:p>
            <a:pPr marL="539749" lvl="1" indent="-269875">
              <a:lnSpc>
                <a:spcPts val="2999"/>
              </a:lnSpc>
              <a:buFont typeface="Arial"/>
              <a:buChar char="•"/>
            </a:pPr>
            <a:r>
              <a:rPr lang="en-US" sz="2499" dirty="0">
                <a:solidFill>
                  <a:srgbClr val="0A1F41"/>
                </a:solidFill>
                <a:latin typeface="Glacial Indifference"/>
              </a:rPr>
              <a:t>Window Clings</a:t>
            </a:r>
          </a:p>
          <a:p>
            <a:pPr marL="539749" lvl="1" indent="-269875">
              <a:lnSpc>
                <a:spcPts val="2999"/>
              </a:lnSpc>
              <a:buFont typeface="Arial"/>
              <a:buChar char="•"/>
            </a:pPr>
            <a:r>
              <a:rPr lang="en-US" sz="2499" dirty="0">
                <a:solidFill>
                  <a:srgbClr val="0A1F41"/>
                </a:solidFill>
                <a:latin typeface="Glacial Indifference"/>
              </a:rPr>
              <a:t>Connect Cards</a:t>
            </a:r>
          </a:p>
          <a:p>
            <a:pPr marL="539749" lvl="1" indent="-269875">
              <a:lnSpc>
                <a:spcPts val="2999"/>
              </a:lnSpc>
              <a:buFont typeface="Arial"/>
              <a:buChar char="•"/>
            </a:pPr>
            <a:r>
              <a:rPr lang="en-US" sz="2499" dirty="0">
                <a:solidFill>
                  <a:srgbClr val="0A1F41"/>
                </a:solidFill>
                <a:latin typeface="Glacial Indifference"/>
              </a:rPr>
              <a:t>Silicone Wrist Bands</a:t>
            </a:r>
          </a:p>
          <a:p>
            <a:pPr marL="539750" lvl="1" indent="-269875">
              <a:lnSpc>
                <a:spcPts val="2999"/>
              </a:lnSpc>
              <a:buFont typeface="Arial"/>
              <a:buChar char="•"/>
            </a:pPr>
            <a:r>
              <a:rPr lang="en-US" sz="2499" dirty="0">
                <a:solidFill>
                  <a:srgbClr val="0A1F41"/>
                </a:solidFill>
                <a:latin typeface="Glacial Indifference"/>
              </a:rPr>
              <a:t>Post-It Notes</a:t>
            </a:r>
          </a:p>
        </p:txBody>
      </p:sp>
      <p:sp>
        <p:nvSpPr>
          <p:cNvPr id="30" name="TextBox 30"/>
          <p:cNvSpPr txBox="1"/>
          <p:nvPr/>
        </p:nvSpPr>
        <p:spPr>
          <a:xfrm>
            <a:off x="1781313" y="7093267"/>
            <a:ext cx="5328725" cy="923925"/>
          </a:xfrm>
          <a:prstGeom prst="rect">
            <a:avLst/>
          </a:prstGeom>
        </p:spPr>
        <p:txBody>
          <a:bodyPr lIns="0" tIns="0" rIns="0" bIns="0" rtlCol="0" anchor="t">
            <a:spAutoFit/>
          </a:bodyPr>
          <a:lstStyle/>
          <a:p>
            <a:pPr>
              <a:lnSpc>
                <a:spcPts val="7200"/>
              </a:lnSpc>
            </a:pPr>
            <a:r>
              <a:rPr lang="en-US" sz="6000">
                <a:solidFill>
                  <a:srgbClr val="0A1F41"/>
                </a:solidFill>
                <a:latin typeface="Gagalin"/>
              </a:rPr>
              <a:t>Marketing</a:t>
            </a:r>
          </a:p>
        </p:txBody>
      </p:sp>
      <p:sp>
        <p:nvSpPr>
          <p:cNvPr id="31" name="TextBox 31"/>
          <p:cNvSpPr txBox="1"/>
          <p:nvPr/>
        </p:nvSpPr>
        <p:spPr>
          <a:xfrm>
            <a:off x="562868" y="9482639"/>
            <a:ext cx="6708279" cy="312420"/>
          </a:xfrm>
          <a:prstGeom prst="rect">
            <a:avLst/>
          </a:prstGeom>
        </p:spPr>
        <p:txBody>
          <a:bodyPr lIns="0" tIns="0" rIns="0" bIns="0" rtlCol="0" anchor="t">
            <a:spAutoFit/>
          </a:bodyPr>
          <a:lstStyle/>
          <a:p>
            <a:pPr>
              <a:lnSpc>
                <a:spcPts val="2520"/>
              </a:lnSpc>
              <a:spcBef>
                <a:spcPct val="0"/>
              </a:spcBef>
            </a:pPr>
            <a:r>
              <a:rPr lang="en-US" sz="1800">
                <a:solidFill>
                  <a:srgbClr val="FDFFFF"/>
                </a:solidFill>
                <a:latin typeface="Glacial Indifference Bold"/>
              </a:rPr>
              <a:t>WWW.SAFE2HELPIL.COM</a:t>
            </a:r>
          </a:p>
        </p:txBody>
      </p:sp>
      <p:sp>
        <p:nvSpPr>
          <p:cNvPr id="32" name="TextBox 32"/>
          <p:cNvSpPr txBox="1"/>
          <p:nvPr/>
        </p:nvSpPr>
        <p:spPr>
          <a:xfrm>
            <a:off x="11161065" y="9466052"/>
            <a:ext cx="6646205" cy="309882"/>
          </a:xfrm>
          <a:prstGeom prst="rect">
            <a:avLst/>
          </a:prstGeom>
        </p:spPr>
        <p:txBody>
          <a:bodyPr lIns="0" tIns="0" rIns="0" bIns="0" rtlCol="0" anchor="t">
            <a:spAutoFit/>
          </a:bodyPr>
          <a:lstStyle/>
          <a:p>
            <a:pPr algn="r">
              <a:lnSpc>
                <a:spcPts val="2496"/>
              </a:lnSpc>
              <a:spcBef>
                <a:spcPct val="0"/>
              </a:spcBef>
            </a:pPr>
            <a:r>
              <a:rPr lang="en-US" sz="1783">
                <a:solidFill>
                  <a:srgbClr val="FFFFFF"/>
                </a:solidFill>
                <a:latin typeface="Glacial Indifference Bold"/>
              </a:rPr>
              <a:t>INFO@SAFE2HELPIL.COM</a:t>
            </a:r>
          </a:p>
        </p:txBody>
      </p:sp>
      <p:sp>
        <p:nvSpPr>
          <p:cNvPr id="33" name="TextBox 33"/>
          <p:cNvSpPr txBox="1"/>
          <p:nvPr/>
        </p:nvSpPr>
        <p:spPr>
          <a:xfrm>
            <a:off x="6169517" y="6349047"/>
            <a:ext cx="3816103" cy="546688"/>
          </a:xfrm>
          <a:prstGeom prst="rect">
            <a:avLst/>
          </a:prstGeom>
        </p:spPr>
        <p:txBody>
          <a:bodyPr wrap="square" lIns="0" tIns="0" rIns="0" bIns="0" rtlCol="0" anchor="t">
            <a:spAutoFit/>
          </a:bodyPr>
          <a:lstStyle/>
          <a:p>
            <a:pPr algn="ctr">
              <a:lnSpc>
                <a:spcPts val="4759"/>
              </a:lnSpc>
            </a:pPr>
            <a:r>
              <a:rPr lang="en-US" sz="3400">
                <a:solidFill>
                  <a:srgbClr val="0A1F41"/>
                </a:solidFill>
                <a:latin typeface="Gagalin"/>
              </a:rPr>
              <a:t>Promotional Items</a:t>
            </a:r>
          </a:p>
        </p:txBody>
      </p:sp>
      <p:sp>
        <p:nvSpPr>
          <p:cNvPr id="34" name="TextBox 34"/>
          <p:cNvSpPr txBox="1"/>
          <p:nvPr/>
        </p:nvSpPr>
        <p:spPr>
          <a:xfrm>
            <a:off x="10388246" y="6349047"/>
            <a:ext cx="2638483" cy="546688"/>
          </a:xfrm>
          <a:prstGeom prst="rect">
            <a:avLst/>
          </a:prstGeom>
        </p:spPr>
        <p:txBody>
          <a:bodyPr wrap="square" lIns="0" tIns="0" rIns="0" bIns="0" rtlCol="0" anchor="t">
            <a:spAutoFit/>
          </a:bodyPr>
          <a:lstStyle/>
          <a:p>
            <a:pPr algn="ctr">
              <a:lnSpc>
                <a:spcPts val="4759"/>
              </a:lnSpc>
            </a:pPr>
            <a:r>
              <a:rPr lang="en-US" sz="3400" dirty="0">
                <a:solidFill>
                  <a:srgbClr val="0A1F41"/>
                </a:solidFill>
                <a:latin typeface="Gagalin"/>
              </a:rPr>
              <a:t> Social Media</a:t>
            </a:r>
          </a:p>
        </p:txBody>
      </p:sp>
      <p:sp>
        <p:nvSpPr>
          <p:cNvPr id="35" name="TextBox 35"/>
          <p:cNvSpPr txBox="1"/>
          <p:nvPr/>
        </p:nvSpPr>
        <p:spPr>
          <a:xfrm>
            <a:off x="13401016" y="6349047"/>
            <a:ext cx="4702840" cy="546688"/>
          </a:xfrm>
          <a:prstGeom prst="rect">
            <a:avLst/>
          </a:prstGeom>
        </p:spPr>
        <p:txBody>
          <a:bodyPr wrap="square" lIns="0" tIns="0" rIns="0" bIns="0" rtlCol="0" anchor="t">
            <a:spAutoFit/>
          </a:bodyPr>
          <a:lstStyle/>
          <a:p>
            <a:pPr algn="ctr">
              <a:lnSpc>
                <a:spcPts val="4759"/>
              </a:lnSpc>
            </a:pPr>
            <a:r>
              <a:rPr lang="en-US" sz="3400" dirty="0">
                <a:solidFill>
                  <a:srgbClr val="0A1F41"/>
                </a:solidFill>
                <a:latin typeface="Gagalin"/>
              </a:rPr>
              <a:t> Promotional Activities</a:t>
            </a:r>
          </a:p>
        </p:txBody>
      </p:sp>
      <p:grpSp>
        <p:nvGrpSpPr>
          <p:cNvPr id="36" name="Group 36"/>
          <p:cNvGrpSpPr>
            <a:grpSpLocks noChangeAspect="1"/>
          </p:cNvGrpSpPr>
          <p:nvPr/>
        </p:nvGrpSpPr>
        <p:grpSpPr>
          <a:xfrm>
            <a:off x="13651197" y="1568877"/>
            <a:ext cx="4325987" cy="4325969"/>
            <a:chOff x="0" y="0"/>
            <a:chExt cx="6350000" cy="6349975"/>
          </a:xfrm>
        </p:grpSpPr>
        <p:sp>
          <p:nvSpPr>
            <p:cNvPr id="37" name="Freeform 3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6"/>
              <a:stretch>
                <a:fillRect l="-19274" r="-30724"/>
              </a:stretch>
            </a:blipFill>
          </p:spPr>
        </p:sp>
      </p:grpSp>
      <p:sp>
        <p:nvSpPr>
          <p:cNvPr id="38" name="TextBox 38"/>
          <p:cNvSpPr txBox="1"/>
          <p:nvPr/>
        </p:nvSpPr>
        <p:spPr>
          <a:xfrm>
            <a:off x="13474804" y="6912292"/>
            <a:ext cx="3958180" cy="2667000"/>
          </a:xfrm>
          <a:prstGeom prst="rect">
            <a:avLst/>
          </a:prstGeom>
        </p:spPr>
        <p:txBody>
          <a:bodyPr lIns="0" tIns="0" rIns="0" bIns="0" rtlCol="0" anchor="t">
            <a:spAutoFit/>
          </a:bodyPr>
          <a:lstStyle/>
          <a:p>
            <a:pPr marL="539749" lvl="1" indent="-269875">
              <a:lnSpc>
                <a:spcPts val="2999"/>
              </a:lnSpc>
              <a:buFont typeface="Arial"/>
              <a:buChar char="•"/>
            </a:pPr>
            <a:r>
              <a:rPr lang="en-US" sz="2499" dirty="0">
                <a:solidFill>
                  <a:srgbClr val="0A1F41"/>
                </a:solidFill>
                <a:latin typeface="Glacial Indifference"/>
              </a:rPr>
              <a:t>12 Days of Caring Social Media Calendar</a:t>
            </a:r>
          </a:p>
          <a:p>
            <a:pPr marL="539749" lvl="1" indent="-269875">
              <a:lnSpc>
                <a:spcPts val="2999"/>
              </a:lnSpc>
              <a:buFont typeface="Arial"/>
              <a:buChar char="•"/>
            </a:pPr>
            <a:r>
              <a:rPr lang="en-US" sz="2499" dirty="0">
                <a:solidFill>
                  <a:srgbClr val="0A1F41"/>
                </a:solidFill>
                <a:latin typeface="Glacial Indifference"/>
              </a:rPr>
              <a:t>Virtual Movie Night</a:t>
            </a:r>
          </a:p>
          <a:p>
            <a:pPr marL="539749" lvl="1" indent="-269875">
              <a:lnSpc>
                <a:spcPts val="2999"/>
              </a:lnSpc>
              <a:buFont typeface="Arial"/>
              <a:buChar char="•"/>
            </a:pPr>
            <a:r>
              <a:rPr lang="en-US" sz="2499" dirty="0">
                <a:solidFill>
                  <a:srgbClr val="0A1F41"/>
                </a:solidFill>
                <a:latin typeface="Glacial Indifference"/>
              </a:rPr>
              <a:t>Needs Box</a:t>
            </a:r>
          </a:p>
          <a:p>
            <a:pPr marL="539750" lvl="1" indent="-269875">
              <a:lnSpc>
                <a:spcPts val="2999"/>
              </a:lnSpc>
              <a:buFont typeface="Arial"/>
              <a:buChar char="•"/>
            </a:pPr>
            <a:r>
              <a:rPr lang="en-US" sz="2499" dirty="0">
                <a:solidFill>
                  <a:srgbClr val="0A1F41"/>
                </a:solidFill>
                <a:latin typeface="Glacial Indifference"/>
              </a:rPr>
              <a:t>Kindness Messages in bathrooms or on painted rocks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7284E"/>
        </a:solidFill>
        <a:effectLst/>
      </p:bgPr>
    </p:bg>
    <p:spTree>
      <p:nvGrpSpPr>
        <p:cNvPr id="1" name=""/>
        <p:cNvGrpSpPr/>
        <p:nvPr/>
      </p:nvGrpSpPr>
      <p:grpSpPr>
        <a:xfrm>
          <a:off x="0" y="0"/>
          <a:ext cx="0" cy="0"/>
          <a:chOff x="0" y="0"/>
          <a:chExt cx="0" cy="0"/>
        </a:xfrm>
      </p:grpSpPr>
      <p:grpSp>
        <p:nvGrpSpPr>
          <p:cNvPr id="2" name="Group 2"/>
          <p:cNvGrpSpPr/>
          <p:nvPr/>
        </p:nvGrpSpPr>
        <p:grpSpPr>
          <a:xfrm>
            <a:off x="-313900" y="0"/>
            <a:ext cx="11674817" cy="11656138"/>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4CB070"/>
            </a:solidFill>
          </p:spPr>
        </p:sp>
      </p:grpSp>
      <p:grpSp>
        <p:nvGrpSpPr>
          <p:cNvPr id="4" name="Group 4"/>
          <p:cNvGrpSpPr/>
          <p:nvPr/>
        </p:nvGrpSpPr>
        <p:grpSpPr>
          <a:xfrm>
            <a:off x="12093605" y="4718550"/>
            <a:ext cx="6194395" cy="2481063"/>
            <a:chOff x="0" y="0"/>
            <a:chExt cx="2325440" cy="931417"/>
          </a:xfrm>
        </p:grpSpPr>
        <p:sp>
          <p:nvSpPr>
            <p:cNvPr id="5" name="Freeform 5"/>
            <p:cNvSpPr/>
            <p:nvPr/>
          </p:nvSpPr>
          <p:spPr>
            <a:xfrm>
              <a:off x="0" y="0"/>
              <a:ext cx="2325440" cy="931417"/>
            </a:xfrm>
            <a:custGeom>
              <a:avLst/>
              <a:gdLst/>
              <a:ahLst/>
              <a:cxnLst/>
              <a:rect l="l" t="t" r="r" b="b"/>
              <a:pathLst>
                <a:path w="2325440" h="931417">
                  <a:moveTo>
                    <a:pt x="0" y="0"/>
                  </a:moveTo>
                  <a:lnTo>
                    <a:pt x="2325440" y="0"/>
                  </a:lnTo>
                  <a:lnTo>
                    <a:pt x="2325440" y="931417"/>
                  </a:lnTo>
                  <a:lnTo>
                    <a:pt x="0" y="931417"/>
                  </a:lnTo>
                  <a:close/>
                </a:path>
              </a:pathLst>
            </a:custGeom>
            <a:solidFill>
              <a:srgbClr val="4CB070"/>
            </a:solidFill>
          </p:spPr>
        </p:sp>
      </p:grpSp>
      <p:grpSp>
        <p:nvGrpSpPr>
          <p:cNvPr id="6" name="Group 6"/>
          <p:cNvGrpSpPr/>
          <p:nvPr/>
        </p:nvGrpSpPr>
        <p:grpSpPr>
          <a:xfrm>
            <a:off x="11242795" y="4473098"/>
            <a:ext cx="7045205" cy="1485983"/>
            <a:chOff x="0" y="0"/>
            <a:chExt cx="2644844" cy="557854"/>
          </a:xfrm>
        </p:grpSpPr>
        <p:sp>
          <p:nvSpPr>
            <p:cNvPr id="7" name="Freeform 7"/>
            <p:cNvSpPr/>
            <p:nvPr/>
          </p:nvSpPr>
          <p:spPr>
            <a:xfrm>
              <a:off x="0" y="0"/>
              <a:ext cx="2644844" cy="557854"/>
            </a:xfrm>
            <a:custGeom>
              <a:avLst/>
              <a:gdLst/>
              <a:ahLst/>
              <a:cxnLst/>
              <a:rect l="l" t="t" r="r" b="b"/>
              <a:pathLst>
                <a:path w="2644844" h="557854">
                  <a:moveTo>
                    <a:pt x="0" y="0"/>
                  </a:moveTo>
                  <a:lnTo>
                    <a:pt x="2644844" y="0"/>
                  </a:lnTo>
                  <a:lnTo>
                    <a:pt x="2644844" y="557854"/>
                  </a:lnTo>
                  <a:lnTo>
                    <a:pt x="0" y="557854"/>
                  </a:lnTo>
                  <a:close/>
                </a:path>
              </a:pathLst>
            </a:custGeom>
            <a:solidFill>
              <a:srgbClr val="4CB070"/>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94794" y="1299525"/>
            <a:ext cx="1150395" cy="1131701"/>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1589" y="2736277"/>
            <a:ext cx="1123600" cy="112360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7812" y="4334039"/>
            <a:ext cx="711154" cy="1298911"/>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61806" y="5959082"/>
            <a:ext cx="1083383" cy="850948"/>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75081" y="7199613"/>
            <a:ext cx="1070108" cy="1247939"/>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475705" y="7207021"/>
            <a:ext cx="1284308" cy="1284308"/>
          </a:xfrm>
          <a:prstGeom prst="rect">
            <a:avLst/>
          </a:prstGeom>
        </p:spPr>
      </p:pic>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969486" y="7207021"/>
            <a:ext cx="1091668" cy="1240531"/>
          </a:xfrm>
          <a:prstGeom prst="rect">
            <a:avLst/>
          </a:prstGeom>
        </p:spPr>
      </p:pic>
      <p:sp>
        <p:nvSpPr>
          <p:cNvPr id="15" name="TextBox 15"/>
          <p:cNvSpPr txBox="1"/>
          <p:nvPr/>
        </p:nvSpPr>
        <p:spPr>
          <a:xfrm>
            <a:off x="12141547" y="4973970"/>
            <a:ext cx="5647929" cy="1838325"/>
          </a:xfrm>
          <a:prstGeom prst="rect">
            <a:avLst/>
          </a:prstGeom>
        </p:spPr>
        <p:txBody>
          <a:bodyPr lIns="0" tIns="0" rIns="0" bIns="0" rtlCol="0" anchor="t">
            <a:spAutoFit/>
          </a:bodyPr>
          <a:lstStyle/>
          <a:p>
            <a:pPr algn="r">
              <a:lnSpc>
                <a:spcPts val="7200"/>
              </a:lnSpc>
            </a:pPr>
            <a:r>
              <a:rPr lang="en-US" sz="6000">
                <a:solidFill>
                  <a:srgbClr val="FFFFFF"/>
                </a:solidFill>
                <a:latin typeface="Gagalin"/>
              </a:rPr>
              <a:t>Safe2Help IL How to Report</a:t>
            </a:r>
          </a:p>
        </p:txBody>
      </p:sp>
      <p:sp>
        <p:nvSpPr>
          <p:cNvPr id="16" name="TextBox 16"/>
          <p:cNvSpPr txBox="1"/>
          <p:nvPr/>
        </p:nvSpPr>
        <p:spPr>
          <a:xfrm>
            <a:off x="799951" y="2736277"/>
            <a:ext cx="9829757" cy="426720"/>
          </a:xfrm>
          <a:prstGeom prst="rect">
            <a:avLst/>
          </a:prstGeom>
        </p:spPr>
        <p:txBody>
          <a:bodyPr lIns="0" tIns="0" rIns="0" bIns="0" rtlCol="0" anchor="t">
            <a:spAutoFit/>
          </a:bodyPr>
          <a:lstStyle/>
          <a:p>
            <a:pPr>
              <a:lnSpc>
                <a:spcPts val="3360"/>
              </a:lnSpc>
            </a:pPr>
            <a:endParaRPr/>
          </a:p>
        </p:txBody>
      </p:sp>
      <p:sp>
        <p:nvSpPr>
          <p:cNvPr id="18" name="TextBox 18"/>
          <p:cNvSpPr txBox="1"/>
          <p:nvPr/>
        </p:nvSpPr>
        <p:spPr>
          <a:xfrm>
            <a:off x="562868" y="9482639"/>
            <a:ext cx="6708279" cy="312420"/>
          </a:xfrm>
          <a:prstGeom prst="rect">
            <a:avLst/>
          </a:prstGeom>
        </p:spPr>
        <p:txBody>
          <a:bodyPr lIns="0" tIns="0" rIns="0" bIns="0" rtlCol="0" anchor="t">
            <a:spAutoFit/>
          </a:bodyPr>
          <a:lstStyle/>
          <a:p>
            <a:pPr>
              <a:lnSpc>
                <a:spcPts val="2520"/>
              </a:lnSpc>
              <a:spcBef>
                <a:spcPct val="0"/>
              </a:spcBef>
            </a:pPr>
            <a:r>
              <a:rPr lang="en-US" sz="1800">
                <a:solidFill>
                  <a:srgbClr val="0A1F41"/>
                </a:solidFill>
                <a:latin typeface="Glacial Indifference Bold"/>
              </a:rPr>
              <a:t>WWW.SAFE2HELPIL.COM</a:t>
            </a:r>
          </a:p>
        </p:txBody>
      </p:sp>
      <p:sp>
        <p:nvSpPr>
          <p:cNvPr id="19" name="TextBox 19"/>
          <p:cNvSpPr txBox="1"/>
          <p:nvPr/>
        </p:nvSpPr>
        <p:spPr>
          <a:xfrm>
            <a:off x="3969486" y="1541843"/>
            <a:ext cx="3574314" cy="576504"/>
          </a:xfrm>
          <a:prstGeom prst="rect">
            <a:avLst/>
          </a:prstGeom>
        </p:spPr>
        <p:txBody>
          <a:bodyPr wrap="square" lIns="0" tIns="0" rIns="0" bIns="0" rtlCol="0" anchor="t">
            <a:spAutoFit/>
          </a:bodyPr>
          <a:lstStyle/>
          <a:p>
            <a:pPr algn="ctr">
              <a:lnSpc>
                <a:spcPts val="4759"/>
              </a:lnSpc>
            </a:pPr>
            <a:r>
              <a:rPr lang="en-US" sz="3400" dirty="0">
                <a:solidFill>
                  <a:srgbClr val="FFFFFF"/>
                </a:solidFill>
                <a:latin typeface="Arial Black" panose="020B0A04020102020204" pitchFamily="34" charset="0"/>
              </a:rPr>
              <a:t>1-844-4-SAFEIL</a:t>
            </a:r>
          </a:p>
        </p:txBody>
      </p:sp>
      <p:sp>
        <p:nvSpPr>
          <p:cNvPr id="20" name="TextBox 20"/>
          <p:cNvSpPr txBox="1"/>
          <p:nvPr/>
        </p:nvSpPr>
        <p:spPr>
          <a:xfrm>
            <a:off x="3812324" y="2974544"/>
            <a:ext cx="4036276" cy="576504"/>
          </a:xfrm>
          <a:prstGeom prst="rect">
            <a:avLst/>
          </a:prstGeom>
        </p:spPr>
        <p:txBody>
          <a:bodyPr wrap="square" lIns="0" tIns="0" rIns="0" bIns="0" rtlCol="0" anchor="t">
            <a:spAutoFit/>
          </a:bodyPr>
          <a:lstStyle/>
          <a:p>
            <a:pPr algn="ctr">
              <a:lnSpc>
                <a:spcPts val="4759"/>
              </a:lnSpc>
            </a:pPr>
            <a:r>
              <a:rPr lang="en-US" sz="3400" dirty="0">
                <a:solidFill>
                  <a:srgbClr val="FFFFFF"/>
                </a:solidFill>
                <a:latin typeface="Arial Black" panose="020B0A04020102020204" pitchFamily="34" charset="0"/>
              </a:rPr>
              <a:t>Safe2HelpIL.com</a:t>
            </a:r>
          </a:p>
        </p:txBody>
      </p:sp>
      <p:sp>
        <p:nvSpPr>
          <p:cNvPr id="21" name="TextBox 21"/>
          <p:cNvSpPr txBox="1"/>
          <p:nvPr/>
        </p:nvSpPr>
        <p:spPr>
          <a:xfrm>
            <a:off x="4810514" y="4635700"/>
            <a:ext cx="1514086" cy="576504"/>
          </a:xfrm>
          <a:prstGeom prst="rect">
            <a:avLst/>
          </a:prstGeom>
        </p:spPr>
        <p:txBody>
          <a:bodyPr wrap="square" lIns="0" tIns="0" rIns="0" bIns="0" rtlCol="0" anchor="t">
            <a:spAutoFit/>
          </a:bodyPr>
          <a:lstStyle/>
          <a:p>
            <a:pPr algn="ctr">
              <a:lnSpc>
                <a:spcPts val="4759"/>
              </a:lnSpc>
            </a:pPr>
            <a:r>
              <a:rPr lang="en-US" sz="3400" dirty="0">
                <a:solidFill>
                  <a:srgbClr val="FFFFFF"/>
                </a:solidFill>
                <a:latin typeface="Arial Black" panose="020B0A04020102020204" pitchFamily="34" charset="0"/>
              </a:rPr>
              <a:t>Safe2</a:t>
            </a:r>
          </a:p>
        </p:txBody>
      </p:sp>
      <p:sp>
        <p:nvSpPr>
          <p:cNvPr id="22" name="TextBox 22"/>
          <p:cNvSpPr txBox="1"/>
          <p:nvPr/>
        </p:nvSpPr>
        <p:spPr>
          <a:xfrm>
            <a:off x="3375174" y="6061023"/>
            <a:ext cx="5768826" cy="576504"/>
          </a:xfrm>
          <a:prstGeom prst="rect">
            <a:avLst/>
          </a:prstGeom>
        </p:spPr>
        <p:txBody>
          <a:bodyPr wrap="square" lIns="0" tIns="0" rIns="0" bIns="0" rtlCol="0" anchor="t">
            <a:spAutoFit/>
          </a:bodyPr>
          <a:lstStyle/>
          <a:p>
            <a:pPr algn="ctr">
              <a:lnSpc>
                <a:spcPts val="4759"/>
              </a:lnSpc>
            </a:pPr>
            <a:r>
              <a:rPr lang="en-US" sz="3400" dirty="0">
                <a:solidFill>
                  <a:srgbClr val="FFFFFF"/>
                </a:solidFill>
                <a:latin typeface="Arial Black" panose="020B0A04020102020204" pitchFamily="34" charset="0"/>
              </a:rPr>
              <a:t>HELP@Safe2HelpIL.com</a:t>
            </a:r>
          </a:p>
        </p:txBody>
      </p:sp>
      <p:sp>
        <p:nvSpPr>
          <p:cNvPr id="23" name="TextBox 23"/>
          <p:cNvSpPr txBox="1"/>
          <p:nvPr/>
        </p:nvSpPr>
        <p:spPr>
          <a:xfrm>
            <a:off x="11081196" y="9485497"/>
            <a:ext cx="6708279" cy="306705"/>
          </a:xfrm>
          <a:prstGeom prst="rect">
            <a:avLst/>
          </a:prstGeom>
        </p:spPr>
        <p:txBody>
          <a:bodyPr lIns="0" tIns="0" rIns="0" bIns="0" rtlCol="0" anchor="t">
            <a:spAutoFit/>
          </a:bodyPr>
          <a:lstStyle/>
          <a:p>
            <a:pPr algn="r">
              <a:lnSpc>
                <a:spcPts val="2520"/>
              </a:lnSpc>
              <a:spcBef>
                <a:spcPct val="0"/>
              </a:spcBef>
            </a:pPr>
            <a:r>
              <a:rPr lang="en-US" sz="1800">
                <a:solidFill>
                  <a:srgbClr val="FFFFFF"/>
                </a:solidFill>
                <a:latin typeface="Glacial Indifference Bold"/>
              </a:rPr>
              <a:t>INFO@SAFE2HELPIL.COM</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753</Words>
  <Application>Microsoft Office PowerPoint</Application>
  <PresentationFormat>Custom</PresentationFormat>
  <Paragraphs>136</Paragraphs>
  <Slides>15</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vt:i4>
      </vt:variant>
    </vt:vector>
  </HeadingPairs>
  <TitlesOfParts>
    <vt:vector size="26" baseType="lpstr">
      <vt:lpstr>Gagalin</vt:lpstr>
      <vt:lpstr>Arial Black</vt:lpstr>
      <vt:lpstr>Arial</vt:lpstr>
      <vt:lpstr>Code Pro</vt:lpstr>
      <vt:lpstr>Calibri</vt:lpstr>
      <vt:lpstr>Gagalin Bold</vt:lpstr>
      <vt:lpstr>Code Pro Bold</vt:lpstr>
      <vt:lpstr>Glacial Indifference Bold</vt:lpstr>
      <vt:lpstr>Poppins Bold</vt:lpstr>
      <vt:lpstr>Glacial Indifference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revision>1</cp:revision>
  <dcterms:created xsi:type="dcterms:W3CDTF">2021-05-26T14:05:17Z</dcterms:created>
  <dcterms:modified xsi:type="dcterms:W3CDTF">2022-08-03T16:28:30Z</dcterms:modified>
  <dc:identifier/>
</cp:coreProperties>
</file>